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9" r:id="rId11"/>
    <p:sldId id="265" r:id="rId12"/>
    <p:sldId id="274" r:id="rId13"/>
    <p:sldId id="284" r:id="rId14"/>
    <p:sldId id="285" r:id="rId15"/>
    <p:sldId id="286" r:id="rId16"/>
    <p:sldId id="311" r:id="rId17"/>
    <p:sldId id="272" r:id="rId18"/>
    <p:sldId id="273" r:id="rId19"/>
    <p:sldId id="266" r:id="rId20"/>
    <p:sldId id="271" r:id="rId21"/>
    <p:sldId id="300" r:id="rId22"/>
    <p:sldId id="301" r:id="rId23"/>
    <p:sldId id="302" r:id="rId24"/>
    <p:sldId id="305" r:id="rId25"/>
    <p:sldId id="306" r:id="rId26"/>
    <p:sldId id="307" r:id="rId27"/>
    <p:sldId id="308" r:id="rId28"/>
    <p:sldId id="309" r:id="rId29"/>
    <p:sldId id="310" r:id="rId30"/>
    <p:sldId id="275" r:id="rId31"/>
    <p:sldId id="276" r:id="rId32"/>
    <p:sldId id="277" r:id="rId33"/>
    <p:sldId id="278" r:id="rId34"/>
    <p:sldId id="280" r:id="rId35"/>
    <p:sldId id="281"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57" autoAdjust="0"/>
    <p:restoredTop sz="94660"/>
  </p:normalViewPr>
  <p:slideViewPr>
    <p:cSldViewPr>
      <p:cViewPr varScale="1">
        <p:scale>
          <a:sx n="69" d="100"/>
          <a:sy n="69" d="100"/>
        </p:scale>
        <p:origin x="-15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p>
            <a:fld id="{27D885A9-5197-4B31-A0B4-132720E31276}" type="datetimeFigureOut">
              <a:rPr lang="tr-TR" smtClean="0"/>
              <a:t>04.10.2024</a:t>
            </a:fld>
            <a:endParaRPr lang="tr-TR"/>
          </a:p>
        </p:txBody>
      </p:sp>
      <p:sp>
        <p:nvSpPr>
          <p:cNvPr id="20" name="Altbilgi Yer Tutucusu 19"/>
          <p:cNvSpPr>
            <a:spLocks noGrp="1"/>
          </p:cNvSpPr>
          <p:nvPr>
            <p:ph type="ftr" sz="quarter" idx="11"/>
          </p:nvPr>
        </p:nvSpPr>
        <p:spPr/>
        <p:txBody>
          <a:bodyPr/>
          <a:lstStyle/>
          <a:p>
            <a:endParaRPr lang="tr-TR"/>
          </a:p>
        </p:txBody>
      </p:sp>
      <p:sp>
        <p:nvSpPr>
          <p:cNvPr id="10" name="Slayt Numarası Yer Tutucusu 9"/>
          <p:cNvSpPr>
            <a:spLocks noGrp="1"/>
          </p:cNvSpPr>
          <p:nvPr>
            <p:ph type="sldNum" sz="quarter" idx="12"/>
          </p:nvPr>
        </p:nvSpPr>
        <p:spPr/>
        <p:txBody>
          <a:bodyPr/>
          <a:lstStyle/>
          <a:p>
            <a:fld id="{4E085983-0E4A-40F9-B995-4870DAA1CD7F}" type="slidenum">
              <a:rPr lang="tr-TR" smtClean="0"/>
              <a:t>‹#›</a:t>
            </a:fld>
            <a:endParaRPr lang="tr-T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7D885A9-5197-4B31-A0B4-132720E31276}" type="datetimeFigureOut">
              <a:rPr lang="tr-TR" smtClean="0"/>
              <a:t>04.10.2024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7D885A9-5197-4B31-A0B4-132720E31276}" type="datetimeFigureOut">
              <a:rPr lang="tr-TR" smtClean="0"/>
              <a:t>04.10.2024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7D885A9-5197-4B31-A0B4-132720E31276}" type="datetimeFigureOut">
              <a:rPr lang="tr-TR" smtClean="0"/>
              <a:t>04.10.2024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27D885A9-5197-4B31-A0B4-132720E31276}" type="datetimeFigureOut">
              <a:rPr lang="tr-TR" smtClean="0"/>
              <a:t>04.10.2024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085983-0E4A-40F9-B995-4870DAA1CD7F}" type="slidenum">
              <a:rPr lang="tr-TR" smtClean="0"/>
              <a:t>‹#›</a:t>
            </a:fld>
            <a:endParaRPr lang="tr-TR"/>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27D885A9-5197-4B31-A0B4-132720E31276}" type="datetimeFigureOut">
              <a:rPr lang="tr-TR" smtClean="0"/>
              <a:t>04.10.2024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27D885A9-5197-4B31-A0B4-132720E31276}" type="datetimeFigureOut">
              <a:rPr lang="tr-TR" smtClean="0"/>
              <a:t>04.10.2024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27D885A9-5197-4B31-A0B4-132720E31276}" type="datetimeFigureOut">
              <a:rPr lang="tr-TR" smtClean="0"/>
              <a:t>04.10.2024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Veri Yer Tutucusu 1"/>
          <p:cNvSpPr>
            <a:spLocks noGrp="1"/>
          </p:cNvSpPr>
          <p:nvPr>
            <p:ph type="dt" sz="half" idx="10"/>
          </p:nvPr>
        </p:nvSpPr>
        <p:spPr/>
        <p:txBody>
          <a:bodyPr/>
          <a:lstStyle/>
          <a:p>
            <a:fld id="{27D885A9-5197-4B31-A0B4-132720E31276}" type="datetimeFigureOut">
              <a:rPr lang="tr-TR" smtClean="0"/>
              <a:t>04.10.2024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E085983-0E4A-40F9-B995-4870DAA1CD7F}" type="slidenum">
              <a:rPr lang="tr-TR" smtClean="0"/>
              <a:t>‹#›</a:t>
            </a:fld>
            <a:endParaRPr lang="tr-TR"/>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27D885A9-5197-4B31-A0B4-132720E31276}" type="datetimeFigureOut">
              <a:rPr lang="tr-TR" smtClean="0"/>
              <a:t>04.10.2024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E085983-0E4A-40F9-B995-4870DAA1CD7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27D885A9-5197-4B31-A0B4-132720E31276}" type="datetimeFigureOut">
              <a:rPr lang="tr-TR" smtClean="0"/>
              <a:t>04.10.2024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E085983-0E4A-40F9-B995-4870DAA1CD7F}" type="slidenum">
              <a:rPr lang="tr-TR" smtClean="0"/>
              <a:t>‹#›</a:t>
            </a:fld>
            <a:endParaRPr lang="tr-TR"/>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7D885A9-5197-4B31-A0B4-132720E31276}" type="datetimeFigureOut">
              <a:rPr lang="tr-TR" smtClean="0"/>
              <a:t>04.10.2024</a:t>
            </a:fld>
            <a:endParaRPr lang="tr-TR"/>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E085983-0E4A-40F9-B995-4870DAA1CD7F}" type="slidenum">
              <a:rPr lang="tr-TR" smtClean="0"/>
              <a:t>‹#›</a:t>
            </a:fld>
            <a:endParaRPr lang="tr-TR"/>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75656" y="2348880"/>
            <a:ext cx="7772400" cy="1470025"/>
          </a:xfrm>
        </p:spPr>
        <p:txBody>
          <a:bodyPr>
            <a:normAutofit fontScale="90000"/>
          </a:bodyPr>
          <a:lstStyle/>
          <a:p>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ÖZEL EĞİTİM GEREKSİNİMLİ ÖĞRENCİLER VE BİREYSELLEŞTİRİLMİŞ EĞİTİM PROGRAMI HAKKINDA </a:t>
            </a:r>
            <a:r>
              <a:rPr lang="tr-TR" b="1" dirty="0" smtClean="0"/>
              <a:t>BİLGİLENDİRME </a:t>
            </a:r>
            <a:endParaRPr lang="tr-TR" b="1" dirty="0"/>
          </a:p>
        </p:txBody>
      </p:sp>
    </p:spTree>
    <p:extLst>
      <p:ext uri="{BB962C8B-B14F-4D97-AF65-F5344CB8AC3E}">
        <p14:creationId xmlns:p14="http://schemas.microsoft.com/office/powerpoint/2010/main" val="2576565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BEP’İN YARARLARI</a:t>
            </a:r>
            <a:endParaRPr lang="tr-TR"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35100" y="1815792"/>
            <a:ext cx="7499350" cy="4064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348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spcBef>
                <a:spcPct val="0"/>
              </a:spcBef>
              <a:buNone/>
            </a:pPr>
            <a:endParaRPr lang="tr-TR" altLang="tr-TR" dirty="0">
              <a:latin typeface="Arial" charset="0"/>
            </a:endParaRPr>
          </a:p>
          <a:p>
            <a:pPr>
              <a:spcBef>
                <a:spcPct val="0"/>
              </a:spcBef>
              <a:buNone/>
            </a:pPr>
            <a:r>
              <a:rPr lang="tr-TR" altLang="tr-TR" dirty="0">
                <a:latin typeface="Arial" charset="0"/>
              </a:rPr>
              <a:t>• Aile ile okul arasındaki görüş farklılıklarının çözümlenmesine katkı sağlar.</a:t>
            </a:r>
          </a:p>
          <a:p>
            <a:pPr>
              <a:spcBef>
                <a:spcPct val="0"/>
              </a:spcBef>
              <a:buNone/>
            </a:pPr>
            <a:endParaRPr lang="tr-TR" altLang="tr-TR" dirty="0">
              <a:latin typeface="Arial" charset="0"/>
            </a:endParaRPr>
          </a:p>
          <a:p>
            <a:pPr>
              <a:spcBef>
                <a:spcPct val="0"/>
              </a:spcBef>
              <a:buNone/>
            </a:pPr>
            <a:r>
              <a:rPr lang="tr-TR" altLang="tr-TR" dirty="0">
                <a:latin typeface="Arial" charset="0"/>
              </a:rPr>
              <a:t>• Ailenin yalnız olmadığını hissetmesine yardımcı olur.</a:t>
            </a:r>
          </a:p>
          <a:p>
            <a:pPr>
              <a:spcBef>
                <a:spcPct val="0"/>
              </a:spcBef>
              <a:buNone/>
            </a:pPr>
            <a:endParaRPr lang="tr-TR" altLang="tr-TR" dirty="0">
              <a:latin typeface="Arial" charset="0"/>
            </a:endParaRPr>
          </a:p>
          <a:p>
            <a:pPr>
              <a:spcBef>
                <a:spcPct val="0"/>
              </a:spcBef>
              <a:buNone/>
            </a:pPr>
            <a:r>
              <a:rPr lang="tr-TR" altLang="tr-TR" dirty="0">
                <a:latin typeface="Arial" charset="0"/>
              </a:rPr>
              <a:t>• Aileye sorumluluk verir.</a:t>
            </a:r>
          </a:p>
          <a:p>
            <a:pPr>
              <a:spcBef>
                <a:spcPct val="0"/>
              </a:spcBef>
              <a:buNone/>
            </a:pPr>
            <a:endParaRPr lang="tr-TR" altLang="tr-TR" dirty="0">
              <a:latin typeface="Arial" charset="0"/>
            </a:endParaRPr>
          </a:p>
          <a:p>
            <a:pPr>
              <a:spcBef>
                <a:spcPct val="0"/>
              </a:spcBef>
              <a:buNone/>
            </a:pPr>
            <a:r>
              <a:rPr lang="tr-TR" altLang="tr-TR" dirty="0">
                <a:latin typeface="Arial" charset="0"/>
              </a:rPr>
              <a:t>• Öğretmen için bir plan ve kılavuz görevi görür</a:t>
            </a:r>
            <a:endParaRPr lang="tr-TR" dirty="0"/>
          </a:p>
        </p:txBody>
      </p:sp>
    </p:spTree>
    <p:extLst>
      <p:ext uri="{BB962C8B-B14F-4D97-AF65-F5344CB8AC3E}">
        <p14:creationId xmlns:p14="http://schemas.microsoft.com/office/powerpoint/2010/main" val="7821115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marL="342900" lvl="0" indent="-342900">
              <a:spcBef>
                <a:spcPct val="20000"/>
              </a:spcBef>
            </a:pPr>
            <a:r>
              <a:rPr lang="tr-TR" altLang="tr-TR" sz="2900" b="1" dirty="0">
                <a:solidFill>
                  <a:srgbClr val="FF0000"/>
                </a:solidFill>
                <a:latin typeface="Arial" charset="0"/>
                <a:ea typeface="+mn-ea"/>
                <a:cs typeface="Arial" charset="0"/>
              </a:rPr>
              <a:t>BEP GELİŞTİRME ve UYGULAMA SÜRECİ</a:t>
            </a:r>
            <a:br>
              <a:rPr lang="tr-TR" altLang="tr-TR" sz="2900" b="1" dirty="0">
                <a:solidFill>
                  <a:srgbClr val="FF0000"/>
                </a:solidFill>
                <a:latin typeface="Arial" charset="0"/>
                <a:ea typeface="+mn-ea"/>
                <a:cs typeface="Arial" charset="0"/>
              </a:rPr>
            </a:br>
            <a:endParaRPr lang="tr-TR" dirty="0"/>
          </a:p>
        </p:txBody>
      </p:sp>
      <p:sp>
        <p:nvSpPr>
          <p:cNvPr id="3" name="İçerik Yer Tutucusu 2"/>
          <p:cNvSpPr>
            <a:spLocks noGrp="1"/>
          </p:cNvSpPr>
          <p:nvPr>
            <p:ph idx="1"/>
          </p:nvPr>
        </p:nvSpPr>
        <p:spPr/>
        <p:txBody>
          <a:bodyPr>
            <a:normAutofit/>
          </a:bodyPr>
          <a:lstStyle/>
          <a:p>
            <a:r>
              <a:rPr lang="tr-TR" sz="1800" b="1" dirty="0" smtClean="0">
                <a:latin typeface="Arial" panose="020B0604020202020204" pitchFamily="34" charset="0"/>
                <a:ea typeface="+mj-ea"/>
                <a:cs typeface="Arial" panose="020B0604020202020204" pitchFamily="34" charset="0"/>
              </a:rPr>
              <a:t>BEP </a:t>
            </a:r>
            <a:r>
              <a:rPr lang="tr-TR" sz="1800" b="1" dirty="0">
                <a:latin typeface="Arial" panose="020B0604020202020204" pitchFamily="34" charset="0"/>
                <a:ea typeface="+mj-ea"/>
                <a:cs typeface="Arial" panose="020B0604020202020204" pitchFamily="34" charset="0"/>
              </a:rPr>
              <a:t>NASIL HAZIRLANIR?</a:t>
            </a:r>
            <a:r>
              <a:rPr lang="tr-TR" sz="1800" dirty="0">
                <a:latin typeface="Arial" panose="020B0604020202020204" pitchFamily="34" charset="0"/>
                <a:ea typeface="+mj-ea"/>
                <a:cs typeface="Arial" panose="020B0604020202020204" pitchFamily="34" charset="0"/>
              </a:rPr>
              <a:t/>
            </a:r>
            <a:br>
              <a:rPr lang="tr-TR" sz="1800" dirty="0">
                <a:latin typeface="Arial" panose="020B0604020202020204" pitchFamily="34" charset="0"/>
                <a:ea typeface="+mj-ea"/>
                <a:cs typeface="Arial" panose="020B0604020202020204" pitchFamily="34" charset="0"/>
              </a:rPr>
            </a:br>
            <a:r>
              <a:rPr lang="tr-TR" sz="1800" b="1" dirty="0">
                <a:latin typeface="Arial" panose="020B0604020202020204" pitchFamily="34" charset="0"/>
                <a:ea typeface="+mj-ea"/>
                <a:cs typeface="Arial" panose="020B0604020202020204" pitchFamily="34" charset="0"/>
              </a:rPr>
              <a:t>BEP üç aşamada hazırlanır:</a:t>
            </a:r>
            <a:r>
              <a:rPr lang="tr-TR" sz="1800" dirty="0">
                <a:latin typeface="Arial" panose="020B0604020202020204" pitchFamily="34" charset="0"/>
                <a:ea typeface="+mj-ea"/>
                <a:cs typeface="Arial" panose="020B0604020202020204" pitchFamily="34" charset="0"/>
              </a:rPr>
              <a:t/>
            </a:r>
            <a:br>
              <a:rPr lang="tr-TR" sz="1800" dirty="0">
                <a:latin typeface="Arial" panose="020B0604020202020204" pitchFamily="34" charset="0"/>
                <a:ea typeface="+mj-ea"/>
                <a:cs typeface="Arial" panose="020B0604020202020204" pitchFamily="34" charset="0"/>
              </a:rPr>
            </a:br>
            <a:r>
              <a:rPr lang="tr-TR" sz="1800" b="1" u="sng" dirty="0">
                <a:latin typeface="Arial" panose="020B0604020202020204" pitchFamily="34" charset="0"/>
                <a:ea typeface="+mj-ea"/>
                <a:cs typeface="Arial" panose="020B0604020202020204" pitchFamily="34" charset="0"/>
              </a:rPr>
              <a:t>1.Basamak</a:t>
            </a:r>
            <a:r>
              <a:rPr lang="tr-TR" sz="1800" dirty="0">
                <a:latin typeface="Arial" panose="020B0604020202020204" pitchFamily="34" charset="0"/>
                <a:ea typeface="+mj-ea"/>
                <a:cs typeface="Arial" panose="020B0604020202020204" pitchFamily="34" charset="0"/>
              </a:rPr>
              <a:t>;Öğrencinin var olan becerilerinin tespiti amacıyla performans  düzeyinin belirlenmesi</a:t>
            </a:r>
            <a:r>
              <a:rPr lang="tr-TR" sz="1800" dirty="0" smtClean="0">
                <a:latin typeface="Arial" panose="020B0604020202020204" pitchFamily="34" charset="0"/>
                <a:ea typeface="+mj-ea"/>
                <a:cs typeface="Arial" panose="020B0604020202020204" pitchFamily="34" charset="0"/>
              </a:rPr>
              <a:t>.</a:t>
            </a:r>
          </a:p>
          <a:p>
            <a:endParaRPr lang="tr-TR" sz="1800" dirty="0">
              <a:latin typeface="Arial" panose="020B0604020202020204" pitchFamily="34" charset="0"/>
              <a:ea typeface="+mj-ea"/>
              <a:cs typeface="Arial" panose="020B0604020202020204" pitchFamily="34" charset="0"/>
            </a:endParaRPr>
          </a:p>
          <a:p>
            <a:r>
              <a:rPr lang="tr-TR" sz="1800" b="1" u="sng" dirty="0">
                <a:latin typeface="Arial"/>
                <a:ea typeface="+mj-ea"/>
                <a:cs typeface="+mj-cs"/>
              </a:rPr>
              <a:t>2.Basamak</a:t>
            </a:r>
            <a:r>
              <a:rPr lang="tr-TR" sz="1800" dirty="0">
                <a:latin typeface="Arial"/>
                <a:ea typeface="+mj-ea"/>
                <a:cs typeface="+mj-cs"/>
              </a:rPr>
              <a:t>;Öğrencinin performans düzeyine uygun olarak eğitim programının hazırlanması gerekir.</a:t>
            </a:r>
            <a:endParaRPr lang="tr-TR" sz="1800" dirty="0"/>
          </a:p>
        </p:txBody>
      </p:sp>
    </p:spTree>
    <p:extLst>
      <p:ext uri="{BB962C8B-B14F-4D97-AF65-F5344CB8AC3E}">
        <p14:creationId xmlns:p14="http://schemas.microsoft.com/office/powerpoint/2010/main" val="31334761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marL="228600"/>
            <a:r>
              <a:rPr lang="tr-TR" sz="2000" b="1" i="0" dirty="0" smtClean="0">
                <a:solidFill>
                  <a:srgbClr val="FF6600"/>
                </a:solidFill>
                <a:effectLst/>
                <a:latin typeface="Arial" panose="020B0604020202020204" pitchFamily="34" charset="0"/>
                <a:cs typeface="Arial" panose="020B0604020202020204" pitchFamily="34" charset="0"/>
              </a:rPr>
              <a:t/>
            </a:r>
            <a:br>
              <a:rPr lang="tr-TR" sz="2000" b="1" i="0" dirty="0" smtClean="0">
                <a:solidFill>
                  <a:srgbClr val="FF6600"/>
                </a:solidFill>
                <a:effectLst/>
                <a:latin typeface="Arial" panose="020B0604020202020204" pitchFamily="34" charset="0"/>
                <a:cs typeface="Arial" panose="020B0604020202020204" pitchFamily="34" charset="0"/>
              </a:rPr>
            </a:br>
            <a:r>
              <a:rPr lang="tr-TR" sz="2000" b="1" dirty="0">
                <a:solidFill>
                  <a:srgbClr val="FF6600"/>
                </a:solidFill>
                <a:latin typeface="Arial" panose="020B0604020202020204" pitchFamily="34" charset="0"/>
                <a:cs typeface="Arial" panose="020B0604020202020204" pitchFamily="34" charset="0"/>
              </a:rPr>
              <a:t/>
            </a:r>
            <a:br>
              <a:rPr lang="tr-TR" sz="2000" b="1" dirty="0">
                <a:solidFill>
                  <a:srgbClr val="FF6600"/>
                </a:solidFill>
                <a:latin typeface="Arial" panose="020B0604020202020204" pitchFamily="34" charset="0"/>
                <a:cs typeface="Arial" panose="020B0604020202020204" pitchFamily="34" charset="0"/>
              </a:rPr>
            </a:br>
            <a:r>
              <a:rPr lang="tr-TR" sz="2000" b="0" i="0" dirty="0" smtClean="0">
                <a:solidFill>
                  <a:srgbClr val="4E2800"/>
                </a:solidFill>
                <a:effectLst/>
                <a:latin typeface="Arial" panose="020B0604020202020204" pitchFamily="34" charset="0"/>
                <a:cs typeface="Arial" panose="020B0604020202020204" pitchFamily="34" charset="0"/>
              </a:rPr>
              <a:t/>
            </a:r>
            <a:br>
              <a:rPr lang="tr-TR" sz="2000" b="0" i="0" dirty="0" smtClean="0">
                <a:solidFill>
                  <a:srgbClr val="4E2800"/>
                </a:solidFill>
                <a:effectLst/>
                <a:latin typeface="Arial" panose="020B0604020202020204" pitchFamily="34" charset="0"/>
                <a:cs typeface="Arial" panose="020B0604020202020204" pitchFamily="34" charset="0"/>
              </a:rPr>
            </a:br>
            <a:endParaRPr lang="tr-TR" sz="2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923588" y="116632"/>
            <a:ext cx="8229600" cy="5937523"/>
          </a:xfrm>
        </p:spPr>
        <p:txBody>
          <a:bodyPr>
            <a:normAutofit fontScale="70000" lnSpcReduction="20000"/>
          </a:bodyPr>
          <a:lstStyle/>
          <a:p>
            <a:r>
              <a:rPr lang="tr-TR" b="1" dirty="0"/>
              <a:t>PERFORMANS DÜZEYİNİN BELİRLENMESİ</a:t>
            </a:r>
            <a:endParaRPr lang="tr-TR" dirty="0"/>
          </a:p>
          <a:p>
            <a:r>
              <a:rPr lang="tr-TR" dirty="0"/>
              <a:t/>
            </a:r>
            <a:br>
              <a:rPr lang="tr-TR" dirty="0"/>
            </a:br>
            <a:endParaRPr lang="tr-TR" dirty="0"/>
          </a:p>
          <a:p>
            <a:r>
              <a:rPr lang="tr-TR" dirty="0"/>
              <a:t> Bireyselleştirilmiş eğitim programında çocuğun performans düzeyine ilişkin ifadelerin yer alması gerekmektedir</a:t>
            </a:r>
            <a:r>
              <a:rPr lang="tr-TR" dirty="0" smtClean="0"/>
              <a:t>. Öğrencinin </a:t>
            </a:r>
            <a:r>
              <a:rPr lang="tr-TR" dirty="0"/>
              <a:t>performans düzeyi</a:t>
            </a:r>
            <a:r>
              <a:rPr lang="tr-TR" dirty="0" smtClean="0"/>
              <a:t>, ayrıntılı </a:t>
            </a:r>
            <a:r>
              <a:rPr lang="tr-TR" dirty="0"/>
              <a:t>değerlendirme sonuçlarına dayalı olarak hazırlanan</a:t>
            </a:r>
            <a:r>
              <a:rPr lang="tr-TR" dirty="0" smtClean="0"/>
              <a:t>, öğrencinin </a:t>
            </a:r>
            <a:r>
              <a:rPr lang="tr-TR" dirty="0"/>
              <a:t>yapabildikleri ve yapamadıklarını tanımlayan özet ifadelerdir</a:t>
            </a:r>
            <a:r>
              <a:rPr lang="tr-TR" dirty="0" smtClean="0"/>
              <a:t>.</a:t>
            </a:r>
          </a:p>
          <a:p>
            <a:r>
              <a:rPr lang="tr-TR" dirty="0" smtClean="0"/>
              <a:t>Performans </a:t>
            </a:r>
            <a:r>
              <a:rPr lang="tr-TR" dirty="0"/>
              <a:t>düzeyi ifadesinin bireyselleştirilmiş eğitim programında yer alması</a:t>
            </a:r>
            <a:r>
              <a:rPr lang="tr-TR" dirty="0" smtClean="0"/>
              <a:t>, ailelerin </a:t>
            </a:r>
            <a:r>
              <a:rPr lang="tr-TR" dirty="0"/>
              <a:t>ve öğretmenlerin öğrencinin programda göstermiş olduğu ilerlemeyi belirlemeleri açısından son derece önemlidir</a:t>
            </a:r>
            <a:r>
              <a:rPr lang="tr-TR" dirty="0" smtClean="0"/>
              <a:t>. Bu </a:t>
            </a:r>
            <a:r>
              <a:rPr lang="tr-TR" dirty="0"/>
              <a:t>ifadeler</a:t>
            </a:r>
            <a:r>
              <a:rPr lang="tr-TR" dirty="0" smtClean="0"/>
              <a:t>, değerlendirme </a:t>
            </a:r>
            <a:r>
              <a:rPr lang="tr-TR" dirty="0"/>
              <a:t>sonuçlarını açık ve anlaşılır şekilde özetlemektedir</a:t>
            </a:r>
            <a:r>
              <a:rPr lang="tr-TR" dirty="0" smtClean="0"/>
              <a:t>. Ayrıca, performans </a:t>
            </a:r>
            <a:r>
              <a:rPr lang="tr-TR" dirty="0"/>
              <a:t>düzeyi ifadesi öğrencinin belirli ihtiyaçlarını tanımlamayı ve öncelik sırasına dizmeyi sağlamaktadır.</a:t>
            </a:r>
          </a:p>
          <a:p>
            <a:r>
              <a:rPr lang="tr-TR" dirty="0"/>
              <a:t>       Performans düzeyi alınırken tarama kontrol listeleri kullanılmalı</a:t>
            </a:r>
            <a:r>
              <a:rPr lang="tr-TR" dirty="0" smtClean="0"/>
              <a:t>. anne </a:t>
            </a:r>
            <a:r>
              <a:rPr lang="tr-TR" dirty="0"/>
              <a:t>baba veya çocuğu tanıyan kişilerle görüşmeler </a:t>
            </a:r>
            <a:r>
              <a:rPr lang="tr-TR" dirty="0" smtClean="0"/>
              <a:t>yapılmalı, gözlem </a:t>
            </a:r>
            <a:r>
              <a:rPr lang="tr-TR" dirty="0"/>
              <a:t>yapılmalı</a:t>
            </a:r>
            <a:r>
              <a:rPr lang="tr-TR" dirty="0" smtClean="0"/>
              <a:t>, çocuğun </a:t>
            </a:r>
            <a:r>
              <a:rPr lang="tr-TR" dirty="0"/>
              <a:t>sağlık ve tıbbi bilgileri incelenmelidir.</a:t>
            </a:r>
          </a:p>
          <a:p>
            <a:endParaRPr lang="tr-TR" dirty="0"/>
          </a:p>
        </p:txBody>
      </p:sp>
    </p:spTree>
    <p:extLst>
      <p:ext uri="{BB962C8B-B14F-4D97-AF65-F5344CB8AC3E}">
        <p14:creationId xmlns:p14="http://schemas.microsoft.com/office/powerpoint/2010/main" val="3747839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dirty="0" smtClean="0"/>
              <a:t>EĞİTİM PROGRAMINI HAZIRLAMA AŞAMALARI</a:t>
            </a:r>
            <a:br>
              <a:rPr lang="tr-TR" sz="2400" dirty="0" smtClean="0"/>
            </a:br>
            <a:endParaRPr lang="tr-TR" sz="2400" dirty="0"/>
          </a:p>
        </p:txBody>
      </p:sp>
      <p:sp>
        <p:nvSpPr>
          <p:cNvPr id="3" name="İçerik Yer Tutucusu 2"/>
          <p:cNvSpPr>
            <a:spLocks noGrp="1"/>
          </p:cNvSpPr>
          <p:nvPr>
            <p:ph idx="1"/>
          </p:nvPr>
        </p:nvSpPr>
        <p:spPr/>
        <p:txBody>
          <a:bodyPr>
            <a:normAutofit fontScale="85000" lnSpcReduction="20000"/>
          </a:bodyPr>
          <a:lstStyle/>
          <a:p>
            <a:pPr marL="228600"/>
            <a:r>
              <a:rPr lang="tr-TR" sz="2400" b="0" i="0" dirty="0" smtClean="0">
                <a:solidFill>
                  <a:srgbClr val="993300"/>
                </a:solidFill>
                <a:effectLst/>
                <a:latin typeface="Arial"/>
              </a:rPr>
              <a:t> </a:t>
            </a:r>
            <a:r>
              <a:rPr lang="tr-TR" b="0" i="0" dirty="0" smtClean="0">
                <a:solidFill>
                  <a:srgbClr val="4E2800"/>
                </a:solidFill>
                <a:effectLst/>
                <a:latin typeface="Arial"/>
              </a:rPr>
              <a:t/>
            </a:r>
            <a:br>
              <a:rPr lang="tr-TR" b="0" i="0" dirty="0" smtClean="0">
                <a:solidFill>
                  <a:srgbClr val="4E2800"/>
                </a:solidFill>
                <a:effectLst/>
                <a:latin typeface="Arial"/>
              </a:rPr>
            </a:br>
            <a:endParaRPr lang="tr-TR" b="0" i="0" dirty="0" smtClean="0">
              <a:solidFill>
                <a:srgbClr val="4E2800"/>
              </a:solidFill>
              <a:effectLst/>
              <a:latin typeface="Arial"/>
            </a:endParaRPr>
          </a:p>
          <a:p>
            <a:pPr algn="just"/>
            <a:r>
              <a:rPr lang="tr-TR" sz="2900" b="0" i="0" dirty="0" smtClean="0">
                <a:effectLst/>
                <a:latin typeface="Arial"/>
              </a:rPr>
              <a:t>  </a:t>
            </a:r>
            <a:r>
              <a:rPr lang="tr-TR" sz="2900" b="1" i="0" dirty="0" smtClean="0">
                <a:effectLst/>
                <a:latin typeface="Arial"/>
              </a:rPr>
              <a:t>a)UZUN DÖNEMLİ AMAÇLAR VE YAZIMI</a:t>
            </a:r>
            <a:endParaRPr lang="tr-TR" sz="2900" b="0" i="0" dirty="0" smtClean="0">
              <a:effectLst/>
              <a:latin typeface="Arial"/>
            </a:endParaRPr>
          </a:p>
          <a:p>
            <a:r>
              <a:rPr lang="tr-TR" sz="2900" b="1" i="0" dirty="0" smtClean="0">
                <a:effectLst/>
                <a:latin typeface="Arial"/>
              </a:rPr>
              <a:t>             </a:t>
            </a:r>
            <a:r>
              <a:rPr lang="tr-TR" sz="2900" b="0" i="0" dirty="0" smtClean="0">
                <a:effectLst/>
                <a:latin typeface="Arial"/>
              </a:rPr>
              <a:t>Uzun dönemli </a:t>
            </a:r>
            <a:r>
              <a:rPr lang="tr-TR" sz="2900" b="0" i="0" dirty="0" err="1" smtClean="0">
                <a:effectLst/>
                <a:latin typeface="Arial"/>
              </a:rPr>
              <a:t>amaçlar,öğrenciden</a:t>
            </a:r>
            <a:r>
              <a:rPr lang="tr-TR" sz="2900" b="0" i="0" dirty="0" smtClean="0">
                <a:effectLst/>
                <a:latin typeface="Arial"/>
              </a:rPr>
              <a:t> uzun bir zaman sonunda(bir öğretim dönemi yada öğretim yılı gibi)edinmesini istediğimiz davranışlardır.</a:t>
            </a:r>
          </a:p>
          <a:p>
            <a:pPr marL="228600" indent="-220980"/>
            <a:r>
              <a:rPr lang="tr-TR" sz="2900" b="0" i="0" dirty="0" smtClean="0">
                <a:effectLst/>
                <a:latin typeface="Arial"/>
              </a:rPr>
              <a:t>   </a:t>
            </a:r>
            <a:r>
              <a:rPr lang="tr-TR" sz="2900" b="1" i="0" dirty="0" smtClean="0">
                <a:effectLst/>
                <a:latin typeface="Arial"/>
              </a:rPr>
              <a:t>Şu sorular öğrenci için uzun dönemli amaçların belirlenmesine yardım eder.</a:t>
            </a:r>
            <a:endParaRPr lang="tr-TR" sz="2900" b="0" i="0" dirty="0" smtClean="0">
              <a:effectLst/>
              <a:latin typeface="Arial"/>
            </a:endParaRPr>
          </a:p>
          <a:p>
            <a:r>
              <a:rPr lang="tr-TR" sz="2900" b="0" i="0" dirty="0" smtClean="0">
                <a:effectLst/>
                <a:latin typeface="Arial"/>
              </a:rPr>
              <a:t>       -Yetersizliği nedeniyle genel program alanlarından hangisinde sorunu var.</a:t>
            </a:r>
          </a:p>
          <a:p>
            <a:pPr marL="228600" indent="-220980"/>
            <a:r>
              <a:rPr lang="tr-TR" sz="2900" b="0" i="0" dirty="0" smtClean="0">
                <a:effectLst/>
                <a:latin typeface="Arial"/>
              </a:rPr>
              <a:t>      -Yeterli olduğu program alanları nelerdir?</a:t>
            </a:r>
          </a:p>
          <a:p>
            <a:pPr marL="228600" indent="-220980"/>
            <a:r>
              <a:rPr lang="tr-TR" sz="2900" b="0" i="0" dirty="0" smtClean="0">
                <a:effectLst/>
                <a:latin typeface="Arial"/>
              </a:rPr>
              <a:t>      -Öğrenci öğretim yılı sonunda ne yapması gerekir?</a:t>
            </a:r>
          </a:p>
          <a:p>
            <a:pPr marL="0" indent="0" algn="just">
              <a:buNone/>
            </a:pPr>
            <a:endParaRPr lang="tr-TR" sz="2900" b="0" i="0" dirty="0" smtClean="0">
              <a:effectLst/>
              <a:latin typeface="Arial"/>
            </a:endParaRPr>
          </a:p>
          <a:p>
            <a:endParaRPr lang="tr-TR" dirty="0"/>
          </a:p>
        </p:txBody>
      </p:sp>
    </p:spTree>
    <p:extLst>
      <p:ext uri="{BB962C8B-B14F-4D97-AF65-F5344CB8AC3E}">
        <p14:creationId xmlns:p14="http://schemas.microsoft.com/office/powerpoint/2010/main" val="3658001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40000" lnSpcReduction="20000"/>
          </a:bodyPr>
          <a:lstStyle/>
          <a:p>
            <a:r>
              <a:rPr lang="tr-TR" sz="3800" b="0" i="0" dirty="0" smtClean="0">
                <a:effectLst/>
                <a:latin typeface="Arial"/>
              </a:rPr>
              <a:t>       </a:t>
            </a:r>
            <a:r>
              <a:rPr lang="tr-TR" sz="3800" b="1" i="0" dirty="0" smtClean="0">
                <a:effectLst/>
                <a:latin typeface="Arial"/>
              </a:rPr>
              <a:t>b)KISA DÖNEMLİ AMAÇLAR VE YAZIMI</a:t>
            </a:r>
            <a:endParaRPr lang="tr-TR" sz="3800" b="0" i="0" dirty="0" smtClean="0">
              <a:effectLst/>
              <a:latin typeface="Arial"/>
            </a:endParaRPr>
          </a:p>
          <a:p>
            <a:pPr marL="228600" indent="220980"/>
            <a:r>
              <a:rPr lang="tr-TR" sz="3800" b="0" i="0" dirty="0" smtClean="0">
                <a:effectLst/>
                <a:latin typeface="Arial"/>
              </a:rPr>
              <a:t/>
            </a:r>
            <a:br>
              <a:rPr lang="tr-TR" sz="3800" b="0" i="0" dirty="0" smtClean="0">
                <a:effectLst/>
                <a:latin typeface="Arial"/>
              </a:rPr>
            </a:br>
            <a:endParaRPr lang="tr-TR" sz="3800" b="0" i="0" dirty="0" smtClean="0">
              <a:effectLst/>
              <a:latin typeface="Arial"/>
            </a:endParaRPr>
          </a:p>
          <a:p>
            <a:pPr marL="228600" indent="220980" algn="just"/>
            <a:r>
              <a:rPr lang="tr-TR" sz="3800" b="0" i="0" dirty="0" smtClean="0">
                <a:effectLst/>
                <a:latin typeface="Arial"/>
              </a:rPr>
              <a:t>Kısa dönemli </a:t>
            </a:r>
            <a:r>
              <a:rPr lang="tr-TR" sz="3800" b="0" i="0" dirty="0" err="1" smtClean="0">
                <a:effectLst/>
                <a:latin typeface="Arial"/>
              </a:rPr>
              <a:t>amaçlar,Uzun</a:t>
            </a:r>
            <a:r>
              <a:rPr lang="tr-TR" sz="3800" b="0" i="0" dirty="0" smtClean="0">
                <a:effectLst/>
                <a:latin typeface="Arial"/>
              </a:rPr>
              <a:t> dönemli amaca ulaşmak için kazanılması gereken alt becerileri ifade </a:t>
            </a:r>
            <a:r>
              <a:rPr lang="tr-TR" sz="3800" b="0" i="0" dirty="0" err="1" smtClean="0">
                <a:effectLst/>
                <a:latin typeface="Arial"/>
              </a:rPr>
              <a:t>eder.Bir</a:t>
            </a:r>
            <a:r>
              <a:rPr lang="tr-TR" sz="3800" b="0" i="0" dirty="0" smtClean="0">
                <a:effectLst/>
                <a:latin typeface="Arial"/>
              </a:rPr>
              <a:t> başka ifadeyle öğrencinin şu anki performans düzeyiyle UDA arasındaki ölçülebilir ara </a:t>
            </a:r>
            <a:r>
              <a:rPr lang="tr-TR" sz="3800" b="0" i="0" dirty="0" err="1" smtClean="0">
                <a:effectLst/>
                <a:latin typeface="Arial"/>
              </a:rPr>
              <a:t>basamaklardır.Burada</a:t>
            </a:r>
            <a:r>
              <a:rPr lang="tr-TR" sz="3800" b="0" i="0" dirty="0" smtClean="0">
                <a:effectLst/>
                <a:latin typeface="Arial"/>
              </a:rPr>
              <a:t> önemli olan </a:t>
            </a:r>
            <a:r>
              <a:rPr lang="tr-TR" sz="3800" b="0" i="0" dirty="0" err="1" smtClean="0">
                <a:effectLst/>
                <a:latin typeface="Arial"/>
              </a:rPr>
              <a:t>UDA’ları</a:t>
            </a:r>
            <a:r>
              <a:rPr lang="tr-TR" sz="3800" b="0" i="0" dirty="0" smtClean="0">
                <a:effectLst/>
                <a:latin typeface="Arial"/>
              </a:rPr>
              <a:t> mantıklı alt becerilere bölmektir.</a:t>
            </a:r>
          </a:p>
          <a:p>
            <a:pPr marL="228600" algn="just"/>
            <a:r>
              <a:rPr lang="tr-TR" sz="3800" b="1" i="0" dirty="0" smtClean="0">
                <a:effectLst/>
                <a:latin typeface="Arial"/>
              </a:rPr>
              <a:t>         Kısa dönemli amaçların öğeleri:</a:t>
            </a:r>
            <a:endParaRPr lang="tr-TR" sz="3800" b="0" i="0" dirty="0" smtClean="0">
              <a:effectLst/>
              <a:latin typeface="Arial"/>
            </a:endParaRPr>
          </a:p>
          <a:p>
            <a:pPr marL="228600" algn="just"/>
            <a:r>
              <a:rPr lang="tr-TR" sz="3800" b="1" i="0" dirty="0" smtClean="0">
                <a:effectLst/>
                <a:latin typeface="Arial"/>
              </a:rPr>
              <a:t>1</a:t>
            </a:r>
            <a:r>
              <a:rPr lang="tr-TR" sz="3800" b="0" i="0" dirty="0" smtClean="0">
                <a:effectLst/>
                <a:latin typeface="Arial"/>
              </a:rPr>
              <a:t>.BEP’de kısa dönemli amaçlar özel </a:t>
            </a:r>
            <a:r>
              <a:rPr lang="tr-TR" sz="3800" b="0" i="0" dirty="0" err="1" smtClean="0">
                <a:effectLst/>
                <a:latin typeface="Arial"/>
              </a:rPr>
              <a:t>gereksinimli</a:t>
            </a:r>
            <a:r>
              <a:rPr lang="tr-TR" sz="3800" b="0" i="0" dirty="0" smtClean="0">
                <a:effectLst/>
                <a:latin typeface="Arial"/>
              </a:rPr>
              <a:t> tek bir öğrenci için ve ismi ile ifade edilmelidir.</a:t>
            </a:r>
          </a:p>
          <a:p>
            <a:pPr marL="228600" algn="just"/>
            <a:r>
              <a:rPr lang="tr-TR" sz="3800" b="1" i="0" dirty="0" smtClean="0">
                <a:effectLst/>
                <a:latin typeface="Arial"/>
              </a:rPr>
              <a:t>2</a:t>
            </a:r>
            <a:r>
              <a:rPr lang="tr-TR" sz="3800" b="0" i="0" dirty="0" smtClean="0">
                <a:effectLst/>
                <a:latin typeface="Arial"/>
              </a:rPr>
              <a:t>.Kısa dönemli amaçlarda öğrencinin ne yapacağı ve hedefe ulaşma ölçütü açıkça belirtilmelidir. Hedefe ulaşma ölçütünü hedefin içeriğine uygun olarak, zaman sınırını (Ders saati içinde uygun olarak oturur gibi),doğru madde oranı ya da yüzdesini (Beş denemenin beşinde doğru yazar gibi),belirten  ölçüt türleri kullanılabilir</a:t>
            </a:r>
          </a:p>
          <a:p>
            <a:pPr marL="228600" algn="just"/>
            <a:r>
              <a:rPr lang="tr-TR" sz="3800" b="1" i="0" dirty="0" smtClean="0">
                <a:effectLst/>
                <a:latin typeface="Arial"/>
              </a:rPr>
              <a:t>3</a:t>
            </a:r>
            <a:r>
              <a:rPr lang="tr-TR" sz="3800" b="0" i="0" dirty="0" smtClean="0">
                <a:effectLst/>
                <a:latin typeface="Arial"/>
              </a:rPr>
              <a:t>.İstenilen davranışın hangi koşullar altında meydana geleceğinin açıkça belirtilmesi gerekir.</a:t>
            </a:r>
          </a:p>
          <a:p>
            <a:pPr algn="just"/>
            <a:r>
              <a:rPr lang="tr-TR" sz="3800" b="1" i="0" dirty="0" smtClean="0">
                <a:effectLst/>
                <a:latin typeface="Arial"/>
              </a:rPr>
              <a:t>           </a:t>
            </a:r>
            <a:r>
              <a:rPr lang="tr-TR" sz="3800" b="0" i="0" dirty="0" smtClean="0">
                <a:effectLst/>
                <a:latin typeface="Arial"/>
              </a:rPr>
              <a:t>Amaçlar yazılırken mümkün olduğunca gözlenebilir ve somut olan ifadeler kullanılmalıdır. </a:t>
            </a:r>
          </a:p>
          <a:p>
            <a:pPr marL="0" indent="0" algn="just">
              <a:buNone/>
            </a:pPr>
            <a:endParaRPr lang="tr-TR" dirty="0"/>
          </a:p>
        </p:txBody>
      </p:sp>
    </p:spTree>
    <p:extLst>
      <p:ext uri="{BB962C8B-B14F-4D97-AF65-F5344CB8AC3E}">
        <p14:creationId xmlns:p14="http://schemas.microsoft.com/office/powerpoint/2010/main" val="13704176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fontAlgn="base">
              <a:spcAft>
                <a:spcPct val="0"/>
              </a:spcAft>
            </a:pPr>
            <a:r>
              <a:rPr lang="tr-TR" altLang="tr-TR" sz="2800" b="1" dirty="0">
                <a:solidFill>
                  <a:prstClr val="black"/>
                </a:solidFill>
                <a:latin typeface="Calibri" pitchFamily="34" charset="0"/>
                <a:ea typeface="+mn-ea"/>
                <a:cs typeface="Arial" charset="0"/>
              </a:rPr>
              <a:t>AMAÇLAR YAZILIRKEN DİKKAT EDİLECEKLER</a:t>
            </a:r>
            <a:br>
              <a:rPr lang="tr-TR" altLang="tr-TR" sz="2800" b="1" dirty="0">
                <a:solidFill>
                  <a:prstClr val="black"/>
                </a:solidFill>
                <a:latin typeface="Calibri" pitchFamily="34" charset="0"/>
                <a:ea typeface="+mn-ea"/>
                <a:cs typeface="Arial" charset="0"/>
              </a:rPr>
            </a:br>
            <a:endParaRPr lang="tr-TR" dirty="0"/>
          </a:p>
        </p:txBody>
      </p:sp>
      <p:sp>
        <p:nvSpPr>
          <p:cNvPr id="3" name="İçerik Yer Tutucusu 2"/>
          <p:cNvSpPr>
            <a:spLocks noGrp="1"/>
          </p:cNvSpPr>
          <p:nvPr>
            <p:ph idx="1"/>
          </p:nvPr>
        </p:nvSpPr>
        <p:spPr/>
        <p:txBody>
          <a:bodyPr>
            <a:normAutofit/>
          </a:bodyPr>
          <a:lstStyle/>
          <a:p>
            <a:r>
              <a:rPr lang="tr-TR" altLang="tr-TR" dirty="0" smtClean="0"/>
              <a:t>Amaçlar öğrencinin performansına uygun olmalı</a:t>
            </a:r>
          </a:p>
          <a:p>
            <a:endParaRPr lang="tr-TR" altLang="tr-TR" dirty="0" smtClean="0"/>
          </a:p>
          <a:p>
            <a:r>
              <a:rPr lang="tr-TR" altLang="tr-TR" dirty="0" smtClean="0"/>
              <a:t>Anlaşılır olmalı</a:t>
            </a:r>
          </a:p>
          <a:p>
            <a:endParaRPr lang="tr-TR" altLang="tr-TR" dirty="0" smtClean="0"/>
          </a:p>
          <a:p>
            <a:r>
              <a:rPr lang="tr-TR" altLang="tr-TR" dirty="0" smtClean="0"/>
              <a:t>Kısa olmalı </a:t>
            </a:r>
          </a:p>
          <a:p>
            <a:endParaRPr lang="tr-TR" altLang="tr-TR" dirty="0" smtClean="0"/>
          </a:p>
          <a:p>
            <a:r>
              <a:rPr lang="tr-TR" altLang="tr-TR" dirty="0" smtClean="0"/>
              <a:t>Ölçülebilir ve gözlenebilir olmalı</a:t>
            </a:r>
          </a:p>
          <a:p>
            <a:endParaRPr lang="tr-TR" dirty="0"/>
          </a:p>
        </p:txBody>
      </p:sp>
    </p:spTree>
    <p:extLst>
      <p:ext uri="{BB962C8B-B14F-4D97-AF65-F5344CB8AC3E}">
        <p14:creationId xmlns:p14="http://schemas.microsoft.com/office/powerpoint/2010/main" val="1289726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fontAlgn="base"/>
            <a:r>
              <a:rPr lang="tr-TR" b="1" dirty="0" smtClean="0"/>
              <a:t/>
            </a:r>
            <a:br>
              <a:rPr lang="tr-TR" b="1" dirty="0" smtClean="0"/>
            </a:br>
            <a:r>
              <a:rPr lang="tr-TR" b="1" dirty="0"/>
              <a:t/>
            </a:r>
            <a:br>
              <a:rPr lang="tr-TR" b="1" dirty="0"/>
            </a:br>
            <a:r>
              <a:rPr lang="tr-TR" b="1" dirty="0" smtClean="0"/>
              <a:t>BEP </a:t>
            </a:r>
            <a:r>
              <a:rPr lang="tr-TR" b="1" dirty="0"/>
              <a:t>Hazırlanırken Nelere Dikkat Edilmesi Gerekir?</a:t>
            </a:r>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fontAlgn="base"/>
            <a:r>
              <a:rPr lang="tr-TR" dirty="0"/>
              <a:t>Özel Eğitim Hizmetleri Yönetmeliği </a:t>
            </a:r>
            <a:r>
              <a:rPr lang="tr-TR" dirty="0" smtClean="0"/>
              <a:t>gereği</a:t>
            </a:r>
            <a:r>
              <a:rPr lang="tr-TR" dirty="0"/>
              <a:t>, RAM yazısını takiben okul müdürü başkanlığında BEP komisyonu oluşturulur. </a:t>
            </a:r>
            <a:endParaRPr lang="tr-TR" dirty="0" smtClean="0"/>
          </a:p>
          <a:p>
            <a:pPr fontAlgn="base"/>
            <a:r>
              <a:rPr lang="tr-TR" dirty="0" smtClean="0"/>
              <a:t>Öğrencinin </a:t>
            </a:r>
            <a:r>
              <a:rPr lang="tr-TR" dirty="0"/>
              <a:t>performans düzeyi belirlendikten sonra BEP Kriter Çizelgesine işlenir.</a:t>
            </a:r>
          </a:p>
          <a:p>
            <a:pPr fontAlgn="base"/>
            <a:r>
              <a:rPr lang="tr-TR" dirty="0"/>
              <a:t>Öğrencinin düzeyine göre henüz başaramadığı amaçlar yıllık plana alınacaktır.</a:t>
            </a:r>
          </a:p>
          <a:p>
            <a:pPr fontAlgn="base"/>
            <a:r>
              <a:rPr lang="tr-TR" dirty="0"/>
              <a:t>Çizelgedeki her dersin alt basamağındaki amaç tamamlandıktan sonra üst basamağa geçilecektir.</a:t>
            </a:r>
          </a:p>
          <a:p>
            <a:endParaRPr lang="tr-TR" dirty="0"/>
          </a:p>
        </p:txBody>
      </p:sp>
    </p:spTree>
    <p:extLst>
      <p:ext uri="{BB962C8B-B14F-4D97-AF65-F5344CB8AC3E}">
        <p14:creationId xmlns:p14="http://schemas.microsoft.com/office/powerpoint/2010/main" val="3569618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fontAlgn="base"/>
            <a:r>
              <a:rPr lang="tr-TR" sz="2000" dirty="0">
                <a:solidFill>
                  <a:prstClr val="black"/>
                </a:solidFill>
              </a:rPr>
              <a:t>BEP hazırlanırken öğrencinin ilgi, istek ve yeteneği göz önüne alınacaktır.</a:t>
            </a:r>
          </a:p>
          <a:p>
            <a:pPr lvl="0" fontAlgn="base"/>
            <a:r>
              <a:rPr lang="tr-TR" sz="2000" dirty="0">
                <a:solidFill>
                  <a:prstClr val="black"/>
                </a:solidFill>
              </a:rPr>
              <a:t>BEP doğrultusunda sınıf/branş öğretmeni yıllık plan hazırlayacaktır.</a:t>
            </a:r>
          </a:p>
          <a:p>
            <a:pPr lvl="0" fontAlgn="base"/>
            <a:r>
              <a:rPr lang="tr-TR" sz="2000" dirty="0">
                <a:solidFill>
                  <a:prstClr val="black"/>
                </a:solidFill>
              </a:rPr>
              <a:t>BEP Kriter Çizelgesi, her kaynaştırma öğrencisi için ayrı ayrı doldurulacaktır. </a:t>
            </a:r>
          </a:p>
          <a:p>
            <a:pPr lvl="0" fontAlgn="base"/>
            <a:r>
              <a:rPr lang="tr-TR" sz="2000" dirty="0">
                <a:solidFill>
                  <a:prstClr val="black"/>
                </a:solidFill>
              </a:rPr>
              <a:t>Kaynaştırma eğitimi başladıktan sonra her eğitim-öğretim yılı sonunda BEP Değerlendirme Raporu, Rehberlik ve Araştırma Merkezi’ne gönderilecektir</a:t>
            </a:r>
            <a:r>
              <a:rPr lang="tr-TR" sz="2000" b="1" dirty="0">
                <a:solidFill>
                  <a:prstClr val="black"/>
                </a:solidFill>
              </a:rPr>
              <a:t>.</a:t>
            </a:r>
            <a:endParaRPr lang="tr-TR" sz="2000" dirty="0">
              <a:solidFill>
                <a:prstClr val="black"/>
              </a:solidFill>
            </a:endParaRPr>
          </a:p>
          <a:p>
            <a:endParaRPr lang="tr-TR" dirty="0"/>
          </a:p>
        </p:txBody>
      </p:sp>
    </p:spTree>
    <p:extLst>
      <p:ext uri="{BB962C8B-B14F-4D97-AF65-F5344CB8AC3E}">
        <p14:creationId xmlns:p14="http://schemas.microsoft.com/office/powerpoint/2010/main" val="3238812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fontAlgn="base">
              <a:spcAft>
                <a:spcPct val="0"/>
              </a:spcAft>
            </a:pPr>
            <a:r>
              <a:rPr lang="tr-TR" altLang="tr-TR" sz="3200" b="1" dirty="0">
                <a:solidFill>
                  <a:srgbClr val="FF0000"/>
                </a:solidFill>
                <a:latin typeface="Arial" charset="0"/>
                <a:ea typeface="+mn-ea"/>
                <a:cs typeface="Arial" charset="0"/>
              </a:rPr>
              <a:t/>
            </a:r>
            <a:br>
              <a:rPr lang="tr-TR" altLang="tr-TR" sz="3200" b="1" dirty="0">
                <a:solidFill>
                  <a:srgbClr val="FF0000"/>
                </a:solidFill>
                <a:latin typeface="Arial" charset="0"/>
                <a:ea typeface="+mn-ea"/>
                <a:cs typeface="Arial" charset="0"/>
              </a:rPr>
            </a:br>
            <a:endParaRPr lang="tr-TR" dirty="0"/>
          </a:p>
        </p:txBody>
      </p:sp>
      <p:sp>
        <p:nvSpPr>
          <p:cNvPr id="4" name="İçerik Yer Tutucusu 3"/>
          <p:cNvSpPr>
            <a:spLocks noGrp="1"/>
          </p:cNvSpPr>
          <p:nvPr>
            <p:ph idx="1"/>
          </p:nvPr>
        </p:nvSpPr>
        <p:spPr>
          <a:xfrm>
            <a:off x="944166" y="260648"/>
            <a:ext cx="8229600" cy="5400600"/>
          </a:xfrm>
        </p:spPr>
        <p:txBody>
          <a:bodyPr>
            <a:normAutofit/>
          </a:bodyPr>
          <a:lstStyle/>
          <a:p>
            <a:pPr marL="0" lvl="0" indent="0" algn="just" fontAlgn="base">
              <a:buNone/>
            </a:pPr>
            <a:r>
              <a:rPr lang="tr-TR" sz="1800" b="1" dirty="0">
                <a:solidFill>
                  <a:srgbClr val="374042"/>
                </a:solidFill>
                <a:latin typeface="Times New Roman"/>
              </a:rPr>
              <a:t>BEP Nasıl Hazırlanır</a:t>
            </a:r>
            <a:r>
              <a:rPr lang="tr-TR" sz="1800" b="1" dirty="0" smtClean="0">
                <a:solidFill>
                  <a:srgbClr val="374042"/>
                </a:solidFill>
                <a:latin typeface="Times New Roman"/>
              </a:rPr>
              <a:t>?</a:t>
            </a:r>
          </a:p>
          <a:p>
            <a:pPr marL="0" lvl="0" indent="0" algn="just" fontAlgn="base">
              <a:buNone/>
            </a:pP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Öğrencinin o andaki performans düzeyi,</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Normal   eğitim   programlarının   hangi   alanlarında   öğrenciye yönelik uyarlama yapılacağı,</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Uzun dönemli amaçlar,</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Kısa dönemli amaçlar,</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Belirlenen amaçlara ulaşmak için uygun öğretim planları,</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Öğrenciye sağlanacak özel ve destek eğitim hizmetleri,</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Öğrenciye sunulacak hizmetlerin ne </a:t>
            </a:r>
            <a:r>
              <a:rPr lang="tr-TR" sz="1800" dirty="0" smtClean="0">
                <a:solidFill>
                  <a:srgbClr val="374042"/>
                </a:solidFill>
                <a:latin typeface="Times New Roman"/>
              </a:rPr>
              <a:t>zaman başlayacağını</a:t>
            </a:r>
            <a:r>
              <a:rPr lang="tr-TR" sz="1800" dirty="0">
                <a:solidFill>
                  <a:srgbClr val="374042"/>
                </a:solidFill>
                <a:latin typeface="Times New Roman"/>
              </a:rPr>
              <a:t>, devam edeceği ve biteceği süreyi, değerlendirme zamanlarını belirten zaman</a:t>
            </a:r>
            <a:r>
              <a:rPr lang="tr-TR" sz="1800" i="1" dirty="0">
                <a:solidFill>
                  <a:srgbClr val="374042"/>
                </a:solidFill>
                <a:latin typeface="Times New Roman"/>
              </a:rPr>
              <a:t> </a:t>
            </a:r>
            <a:r>
              <a:rPr lang="tr-TR" sz="1800" dirty="0">
                <a:solidFill>
                  <a:srgbClr val="374042"/>
                </a:solidFill>
                <a:latin typeface="Times New Roman"/>
              </a:rPr>
              <a:t>çizelgesi,</a:t>
            </a:r>
            <a:endParaRPr lang="tr-TR" sz="1800" dirty="0">
              <a:solidFill>
                <a:srgbClr val="374042"/>
              </a:solidFill>
              <a:latin typeface="Roboto"/>
            </a:endParaRPr>
          </a:p>
          <a:p>
            <a:pPr lvl="0" algn="just" fontAlgn="base">
              <a:buFont typeface="Arial"/>
              <a:buChar char="•"/>
            </a:pPr>
            <a:r>
              <a:rPr lang="tr-TR" sz="1800" dirty="0">
                <a:solidFill>
                  <a:srgbClr val="374042"/>
                </a:solidFill>
                <a:latin typeface="Times New Roman"/>
              </a:rPr>
              <a:t>Öğrenciye sunulacak hizmetlerden sorumlu olan kişiler, </a:t>
            </a:r>
            <a:r>
              <a:rPr lang="tr-TR" sz="1800" dirty="0" err="1">
                <a:solidFill>
                  <a:srgbClr val="374042"/>
                </a:solidFill>
                <a:latin typeface="Times New Roman"/>
              </a:rPr>
              <a:t>BEP’in</a:t>
            </a:r>
            <a:r>
              <a:rPr lang="tr-TR" sz="1800" dirty="0">
                <a:solidFill>
                  <a:srgbClr val="374042"/>
                </a:solidFill>
                <a:latin typeface="Times New Roman"/>
              </a:rPr>
              <a:t> hangi araçlarla ve nasıl değerlendirileceği, yazılarak öğrenci için en uygun plan hazırlanır.</a:t>
            </a:r>
            <a:endParaRPr lang="tr-TR" sz="1800" dirty="0">
              <a:solidFill>
                <a:srgbClr val="374042"/>
              </a:solidFill>
              <a:latin typeface="Roboto"/>
            </a:endParaRPr>
          </a:p>
          <a:p>
            <a:pPr lvl="0" algn="just" fontAlgn="base"/>
            <a:r>
              <a:rPr lang="tr-TR" sz="1800" dirty="0">
                <a:solidFill>
                  <a:srgbClr val="374042"/>
                </a:solidFill>
                <a:latin typeface="Times New Roman"/>
              </a:rPr>
              <a:t>BEP planı BEP ekibinde, öğretmende bulundurulur bir nüshası da aileye verilir. Bu sayede çocuğun gelişim ve ilerlemeleri ekibe katılan tüm kişiler tarafından izlenip değerlendirilebilir.</a:t>
            </a:r>
            <a:endParaRPr lang="tr-TR" sz="1800" dirty="0">
              <a:solidFill>
                <a:srgbClr val="374042"/>
              </a:solidFill>
              <a:latin typeface="Roboto"/>
            </a:endParaRPr>
          </a:p>
          <a:p>
            <a:endParaRPr lang="tr-TR" dirty="0"/>
          </a:p>
        </p:txBody>
      </p:sp>
    </p:spTree>
    <p:extLst>
      <p:ext uri="{BB962C8B-B14F-4D97-AF65-F5344CB8AC3E}">
        <p14:creationId xmlns:p14="http://schemas.microsoft.com/office/powerpoint/2010/main" val="4155671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88640"/>
            <a:ext cx="8229600" cy="6192688"/>
          </a:xfrm>
        </p:spPr>
        <p:txBody>
          <a:bodyPr>
            <a:normAutofit fontScale="92500" lnSpcReduction="10000"/>
          </a:bodyPr>
          <a:lstStyle/>
          <a:p>
            <a:pPr marL="0" indent="0">
              <a:buNone/>
            </a:pPr>
            <a:r>
              <a:rPr lang="tr-TR" sz="5400" dirty="0" smtClean="0"/>
              <a:t>Nelerden bahsedeceğiz??</a:t>
            </a:r>
          </a:p>
          <a:p>
            <a:pPr marL="0" indent="0">
              <a:buNone/>
            </a:pPr>
            <a:endParaRPr lang="tr-TR" sz="5400" dirty="0" smtClean="0"/>
          </a:p>
          <a:p>
            <a:r>
              <a:rPr lang="tr-TR" dirty="0" err="1" smtClean="0"/>
              <a:t>Bep</a:t>
            </a:r>
            <a:r>
              <a:rPr lang="tr-TR" dirty="0" smtClean="0"/>
              <a:t> nedir?</a:t>
            </a:r>
          </a:p>
          <a:p>
            <a:r>
              <a:rPr lang="tr-TR" dirty="0" smtClean="0"/>
              <a:t>Kimlere BEP hazırlanır?</a:t>
            </a:r>
          </a:p>
          <a:p>
            <a:r>
              <a:rPr lang="tr-TR" dirty="0" smtClean="0"/>
              <a:t>Neden BEP?</a:t>
            </a:r>
          </a:p>
          <a:p>
            <a:r>
              <a:rPr lang="tr-TR" dirty="0" smtClean="0"/>
              <a:t>BEP geliştirme ve uygulama süreci nasıl olmalı?</a:t>
            </a:r>
          </a:p>
          <a:p>
            <a:r>
              <a:rPr lang="tr-TR" dirty="0" smtClean="0"/>
              <a:t>BEP toplantıları ne zaman yapılır , kimler katılır ?</a:t>
            </a:r>
          </a:p>
          <a:p>
            <a:r>
              <a:rPr lang="tr-TR" dirty="0" smtClean="0"/>
              <a:t>BEP uygulama ve değerlendirme sürecinde nelere dikkat edilmelidir?</a:t>
            </a:r>
          </a:p>
          <a:p>
            <a:r>
              <a:rPr lang="tr-TR" dirty="0" smtClean="0"/>
              <a:t>Özel eğitim konusunda mevzuat</a:t>
            </a:r>
          </a:p>
          <a:p>
            <a:r>
              <a:rPr lang="tr-TR" dirty="0" smtClean="0"/>
              <a:t>BEP dosya içeriği?</a:t>
            </a:r>
            <a:endParaRPr lang="tr-TR" dirty="0"/>
          </a:p>
        </p:txBody>
      </p:sp>
    </p:spTree>
    <p:extLst>
      <p:ext uri="{BB962C8B-B14F-4D97-AF65-F5344CB8AC3E}">
        <p14:creationId xmlns:p14="http://schemas.microsoft.com/office/powerpoint/2010/main" val="32106916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BEP’ TE </a:t>
            </a:r>
            <a:br>
              <a:rPr lang="tr-TR" dirty="0" smtClean="0"/>
            </a:br>
            <a:r>
              <a:rPr lang="tr-TR" dirty="0" smtClean="0"/>
              <a:t>NELER OLMALI?</a:t>
            </a:r>
            <a:br>
              <a:rPr lang="tr-TR" dirty="0" smtClean="0"/>
            </a:br>
            <a:endParaRPr lang="tr-TR" dirty="0"/>
          </a:p>
        </p:txBody>
      </p:sp>
      <p:sp>
        <p:nvSpPr>
          <p:cNvPr id="3" name="İçerik Yer Tutucusu 2"/>
          <p:cNvSpPr>
            <a:spLocks noGrp="1"/>
          </p:cNvSpPr>
          <p:nvPr>
            <p:ph idx="1"/>
          </p:nvPr>
        </p:nvSpPr>
        <p:spPr/>
        <p:txBody>
          <a:bodyPr/>
          <a:lstStyle/>
          <a:p>
            <a:r>
              <a:rPr lang="tr-TR" dirty="0" smtClean="0"/>
              <a:t>Öğrenci  performansı</a:t>
            </a:r>
          </a:p>
          <a:p>
            <a:r>
              <a:rPr lang="tr-TR" dirty="0" smtClean="0"/>
              <a:t>Uzun dönemli amaç</a:t>
            </a:r>
          </a:p>
          <a:p>
            <a:r>
              <a:rPr lang="tr-TR" dirty="0" smtClean="0"/>
              <a:t>Kısa dönemli amaç</a:t>
            </a:r>
          </a:p>
          <a:p>
            <a:r>
              <a:rPr lang="tr-TR" dirty="0" smtClean="0"/>
              <a:t>Araç gereçler</a:t>
            </a:r>
          </a:p>
          <a:p>
            <a:r>
              <a:rPr lang="tr-TR" dirty="0" smtClean="0"/>
              <a:t>Yöntem ve teknikler</a:t>
            </a:r>
          </a:p>
          <a:p>
            <a:r>
              <a:rPr lang="tr-TR" dirty="0" smtClean="0"/>
              <a:t>Zaman ve ortam</a:t>
            </a:r>
          </a:p>
          <a:p>
            <a:r>
              <a:rPr lang="tr-TR" dirty="0" smtClean="0"/>
              <a:t>Değerlendirme </a:t>
            </a:r>
          </a:p>
          <a:p>
            <a:endParaRPr lang="tr-TR" dirty="0"/>
          </a:p>
        </p:txBody>
      </p:sp>
    </p:spTree>
    <p:extLst>
      <p:ext uri="{BB962C8B-B14F-4D97-AF65-F5344CB8AC3E}">
        <p14:creationId xmlns:p14="http://schemas.microsoft.com/office/powerpoint/2010/main" val="2918993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BEP BİRİMİ VE GÖREVLERİ</a:t>
            </a:r>
            <a:endParaRPr lang="tr-TR" dirty="0"/>
          </a:p>
        </p:txBody>
      </p:sp>
      <p:sp>
        <p:nvSpPr>
          <p:cNvPr id="3" name="İçerik Yer Tutucusu 2"/>
          <p:cNvSpPr>
            <a:spLocks noGrp="1"/>
          </p:cNvSpPr>
          <p:nvPr>
            <p:ph idx="1"/>
          </p:nvPr>
        </p:nvSpPr>
        <p:spPr/>
        <p:txBody>
          <a:bodyPr>
            <a:normAutofit fontScale="40000" lnSpcReduction="20000"/>
          </a:bodyPr>
          <a:lstStyle/>
          <a:p>
            <a:pPr fontAlgn="base"/>
            <a:r>
              <a:rPr lang="tr-TR" dirty="0"/>
              <a:t>Özel eğitim ihtiyacı olan öğrenciler için okulda BEP hazırlamak amacıyla BEP geliştirme birimi oluşturulur.</a:t>
            </a:r>
            <a:r>
              <a:rPr lang="tr-TR" dirty="0" smtClean="0"/>
              <a:t/>
            </a:r>
            <a:br>
              <a:rPr lang="tr-TR" dirty="0" smtClean="0"/>
            </a:br>
            <a:r>
              <a:rPr lang="tr-TR" dirty="0" smtClean="0"/>
              <a:t/>
            </a:r>
            <a:br>
              <a:rPr lang="tr-TR" dirty="0" smtClean="0"/>
            </a:br>
            <a:r>
              <a:rPr lang="tr-TR" dirty="0"/>
              <a:t>(2) BEP geliştirme birimi okul müdürü veya görevlendireceği bir müdür yardımcısının başkanlığında;</a:t>
            </a:r>
            <a:r>
              <a:rPr lang="tr-TR" dirty="0" smtClean="0"/>
              <a:t/>
            </a:r>
            <a:br>
              <a:rPr lang="tr-TR" dirty="0" smtClean="0"/>
            </a:br>
            <a:r>
              <a:rPr lang="tr-TR" dirty="0" smtClean="0"/>
              <a:t/>
            </a:r>
            <a:br>
              <a:rPr lang="tr-TR" dirty="0" smtClean="0"/>
            </a:br>
            <a:r>
              <a:rPr lang="tr-TR" dirty="0"/>
              <a:t>a) Rehberlik öğretmeni,</a:t>
            </a:r>
            <a:r>
              <a:rPr lang="tr-TR" dirty="0" smtClean="0"/>
              <a:t/>
            </a:r>
            <a:br>
              <a:rPr lang="tr-TR" dirty="0" smtClean="0"/>
            </a:br>
            <a:r>
              <a:rPr lang="tr-TR" dirty="0" smtClean="0"/>
              <a:t/>
            </a:r>
            <a:br>
              <a:rPr lang="tr-TR" dirty="0" smtClean="0"/>
            </a:br>
            <a:endParaRPr lang="tr-TR" dirty="0"/>
          </a:p>
          <a:p>
            <a:r>
              <a:rPr lang="tr-TR" dirty="0"/>
              <a:t>b) Öğrencinin sınıf öğretmeni,</a:t>
            </a:r>
            <a:r>
              <a:rPr lang="tr-TR" dirty="0" smtClean="0"/>
              <a:t/>
            </a:r>
            <a:br>
              <a:rPr lang="tr-TR" dirty="0" smtClean="0"/>
            </a:br>
            <a:r>
              <a:rPr lang="tr-TR" dirty="0" smtClean="0"/>
              <a:t/>
            </a:r>
            <a:br>
              <a:rPr lang="tr-TR" dirty="0" smtClean="0"/>
            </a:br>
            <a:r>
              <a:rPr lang="tr-TR" dirty="0"/>
              <a:t>c) Öğrencinin dersini okutan alan öğretmenleri,</a:t>
            </a:r>
            <a:r>
              <a:rPr lang="tr-TR" dirty="0" smtClean="0"/>
              <a:t/>
            </a:r>
            <a:br>
              <a:rPr lang="tr-TR" dirty="0" smtClean="0"/>
            </a:br>
            <a:r>
              <a:rPr lang="tr-TR" dirty="0" smtClean="0"/>
              <a:t/>
            </a:r>
            <a:br>
              <a:rPr lang="tr-TR" dirty="0" smtClean="0"/>
            </a:br>
            <a:r>
              <a:rPr lang="tr-TR" dirty="0"/>
              <a:t>ç) Öğrencinin velisi,</a:t>
            </a:r>
            <a:r>
              <a:rPr lang="tr-TR" dirty="0" smtClean="0"/>
              <a:t/>
            </a:r>
            <a:br>
              <a:rPr lang="tr-TR" dirty="0" smtClean="0"/>
            </a:br>
            <a:r>
              <a:rPr lang="tr-TR" dirty="0" smtClean="0"/>
              <a:t/>
            </a:r>
            <a:br>
              <a:rPr lang="tr-TR" dirty="0" smtClean="0"/>
            </a:br>
            <a:r>
              <a:rPr lang="tr-TR" dirty="0"/>
              <a:t>d) Öğrenciden oluşur.</a:t>
            </a:r>
            <a:r>
              <a:rPr lang="tr-TR" dirty="0" smtClean="0"/>
              <a:t/>
            </a:r>
            <a:br>
              <a:rPr lang="tr-TR" dirty="0" smtClean="0"/>
            </a:br>
            <a:r>
              <a:rPr lang="tr-TR" dirty="0" smtClean="0"/>
              <a:t/>
            </a:r>
            <a:br>
              <a:rPr lang="tr-TR" dirty="0" smtClean="0"/>
            </a:br>
            <a:r>
              <a:rPr lang="tr-TR" dirty="0"/>
              <a:t>(3) Gerektiğinde görüşlerine başvurulmak üzere, özel eğitim değerlendirme kurulundan bir üyenin BEP geliştirme birimine katılımı sağlanır.</a:t>
            </a:r>
            <a:r>
              <a:rPr lang="tr-TR" dirty="0" smtClean="0"/>
              <a:t/>
            </a:r>
            <a:br>
              <a:rPr lang="tr-TR" dirty="0" smtClean="0"/>
            </a:br>
            <a:r>
              <a:rPr lang="tr-TR" dirty="0" smtClean="0"/>
              <a:t/>
            </a:r>
            <a:br>
              <a:rPr lang="tr-TR" dirty="0" smtClean="0"/>
            </a:br>
            <a:r>
              <a:rPr lang="tr-TR" dirty="0"/>
              <a:t>(4) Mesleki eğitim veren özel eğitim okullarında eğitim ve öğretim hizmetlerini planlamak, izlemek ve değerlendirmek amacıyla BEP geliştirme birimine meslek derslerini okutan bir alan öğretmeni katılır.</a:t>
            </a:r>
            <a:r>
              <a:rPr lang="tr-TR" dirty="0" smtClean="0"/>
              <a:t/>
            </a:r>
            <a:br>
              <a:rPr lang="tr-TR" dirty="0" smtClean="0"/>
            </a:br>
            <a:r>
              <a:rPr lang="tr-TR" dirty="0" smtClean="0"/>
              <a:t/>
            </a:r>
            <a:br>
              <a:rPr lang="tr-TR" dirty="0" smtClean="0"/>
            </a:br>
            <a:r>
              <a:rPr lang="tr-TR" dirty="0"/>
              <a:t>(5) Bu birimin çalışma usul ve esasları okul yönetimince belirlenir.</a:t>
            </a:r>
            <a:r>
              <a:rPr lang="tr-TR" dirty="0" smtClean="0"/>
              <a:t/>
            </a:r>
            <a:br>
              <a:rPr lang="tr-TR" dirty="0" smtClean="0"/>
            </a:br>
            <a:r>
              <a:rPr lang="tr-TR" dirty="0" smtClean="0"/>
              <a:t/>
            </a:r>
            <a:br>
              <a:rPr lang="tr-TR" dirty="0" smtClean="0"/>
            </a:br>
            <a:r>
              <a:rPr lang="tr-TR" dirty="0"/>
              <a:t>Bireyselleştirilmiş eğitim programı geliştirme biriminin görevler</a:t>
            </a:r>
          </a:p>
        </p:txBody>
      </p:sp>
    </p:spTree>
    <p:extLst>
      <p:ext uri="{BB962C8B-B14F-4D97-AF65-F5344CB8AC3E}">
        <p14:creationId xmlns:p14="http://schemas.microsoft.com/office/powerpoint/2010/main" val="2373895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16632"/>
            <a:ext cx="7941568" cy="4453955"/>
          </a:xfrm>
        </p:spPr>
        <p:txBody>
          <a:bodyPr>
            <a:noAutofit/>
          </a:bodyPr>
          <a:lstStyle/>
          <a:p>
            <a:pPr fontAlgn="base"/>
            <a:r>
              <a:rPr lang="tr-TR" sz="1100" dirty="0" smtClean="0"/>
              <a:t>M </a:t>
            </a:r>
            <a:r>
              <a:rPr lang="tr-TR" sz="1100" dirty="0"/>
              <a:t>(1) </a:t>
            </a:r>
            <a:r>
              <a:rPr lang="tr-TR" sz="1100" b="1" dirty="0"/>
              <a:t>BEP geliştirme biriminin görevleri şunlardır:</a:t>
            </a:r>
            <a:r>
              <a:rPr lang="tr-TR" sz="1100" dirty="0" smtClean="0"/>
              <a:t/>
            </a:r>
            <a:br>
              <a:rPr lang="tr-TR" sz="1100" dirty="0" smtClean="0"/>
            </a:br>
            <a:r>
              <a:rPr lang="tr-TR" sz="1100" dirty="0" smtClean="0"/>
              <a:t/>
            </a:r>
            <a:br>
              <a:rPr lang="tr-TR" sz="1100" dirty="0" smtClean="0"/>
            </a:br>
            <a:r>
              <a:rPr lang="tr-TR" sz="1100" dirty="0" smtClean="0"/>
              <a:t>a</a:t>
            </a:r>
            <a:r>
              <a:rPr lang="tr-TR" sz="1100" dirty="0"/>
              <a:t>) </a:t>
            </a:r>
            <a:r>
              <a:rPr lang="tr-TR" sz="1100" dirty="0" err="1"/>
              <a:t>BEP’in</a:t>
            </a:r>
            <a:r>
              <a:rPr lang="tr-TR" sz="1100" dirty="0"/>
              <a:t> hazırlanması, uygulanması, izlenmesi ve değerlendirilmesi ile ilgili çalışmalarda koordinasyonu sağlamak.</a:t>
            </a:r>
            <a:r>
              <a:rPr lang="tr-TR" sz="1100" dirty="0" smtClean="0"/>
              <a:t/>
            </a:r>
            <a:br>
              <a:rPr lang="tr-TR" sz="1100" dirty="0" smtClean="0"/>
            </a:br>
            <a:r>
              <a:rPr lang="tr-TR" sz="1100" dirty="0" smtClean="0"/>
              <a:t/>
            </a:r>
            <a:br>
              <a:rPr lang="tr-TR" sz="1100" dirty="0" smtClean="0"/>
            </a:br>
            <a:r>
              <a:rPr lang="tr-TR" sz="1100" dirty="0"/>
              <a:t>b) Öğrencinin tüm gelişim alanlarındaki özellikleri ile eğitim ihtiyaçları doğrultusunda </a:t>
            </a:r>
            <a:r>
              <a:rPr lang="tr-TR" sz="1100" dirty="0" err="1"/>
              <a:t>BEP’inde</a:t>
            </a:r>
            <a:r>
              <a:rPr lang="tr-TR" sz="1100" dirty="0"/>
              <a:t> değişiklik ve düzenlemeler yapmak.</a:t>
            </a:r>
            <a:r>
              <a:rPr lang="tr-TR" sz="1100" dirty="0" smtClean="0"/>
              <a:t/>
            </a:r>
            <a:br>
              <a:rPr lang="tr-TR" sz="1100" dirty="0" smtClean="0"/>
            </a:br>
            <a:r>
              <a:rPr lang="tr-TR" sz="1100" dirty="0" smtClean="0"/>
              <a:t/>
            </a:r>
            <a:br>
              <a:rPr lang="tr-TR" sz="1100" dirty="0" smtClean="0"/>
            </a:br>
            <a:r>
              <a:rPr lang="tr-TR" sz="1100" dirty="0"/>
              <a:t>c) Eğitim ortamlarının düzenlenmesi, materyal geliştirilmesi ve temini konusunda okul yönetimine ve öğretmenlere önerilerde bulunmak.</a:t>
            </a:r>
            <a:r>
              <a:rPr lang="tr-TR" sz="1100" dirty="0" smtClean="0"/>
              <a:t/>
            </a:r>
            <a:br>
              <a:rPr lang="tr-TR" sz="1100" dirty="0" smtClean="0"/>
            </a:br>
            <a:r>
              <a:rPr lang="tr-TR" sz="1100" dirty="0" smtClean="0"/>
              <a:t/>
            </a:r>
            <a:br>
              <a:rPr lang="tr-TR" sz="1100" dirty="0" smtClean="0"/>
            </a:br>
            <a:r>
              <a:rPr lang="tr-TR" sz="1100" dirty="0"/>
              <a:t>ç) Okuldaki diğer birim ve kurullarla iş birliği yapmak.</a:t>
            </a:r>
            <a:r>
              <a:rPr lang="tr-TR" sz="1100" dirty="0" smtClean="0"/>
              <a:t/>
            </a:r>
            <a:br>
              <a:rPr lang="tr-TR" sz="1100" dirty="0" smtClean="0"/>
            </a:br>
            <a:r>
              <a:rPr lang="tr-TR" sz="1100" dirty="0" smtClean="0"/>
              <a:t/>
            </a:r>
            <a:br>
              <a:rPr lang="tr-TR" sz="1100" dirty="0" smtClean="0"/>
            </a:br>
            <a:r>
              <a:rPr lang="tr-TR" sz="1100" dirty="0"/>
              <a:t>d) Kaynaştırma/bütünleştirme yoluyla eğitimlerine devam eden öğrencilerden destek eğitim odasında eğitim alacak öğrencileri, eğitim hizmeti sunulacak dersleri ve haftalık ders saati sayısını belirlemek.</a:t>
            </a:r>
            <a:r>
              <a:rPr lang="tr-TR" sz="1100" dirty="0" smtClean="0"/>
              <a:t/>
            </a:r>
            <a:br>
              <a:rPr lang="tr-TR" sz="1100" dirty="0" smtClean="0"/>
            </a:br>
            <a:r>
              <a:rPr lang="tr-TR" sz="1100" dirty="0" smtClean="0"/>
              <a:t/>
            </a:r>
            <a:br>
              <a:rPr lang="tr-TR" sz="1100" dirty="0" smtClean="0"/>
            </a:br>
            <a:r>
              <a:rPr lang="tr-TR" sz="1100" dirty="0"/>
              <a:t>e) İlköğretim ya da mesleki ve teknik ortaöğretim programlarının uygulandığı özel eğitim okullarında ya da bu programların uygulandığı özel eğitim sınıflarında eğitimlerini sürdüren öğrencilerden tam zamanlı kaynaştırma/bütünleştirme yoluyla eğitime uygun olanları belirlemek ve okul yönetimine bildirmek.</a:t>
            </a:r>
            <a:r>
              <a:rPr lang="tr-TR" sz="1100" dirty="0" smtClean="0"/>
              <a:t/>
            </a:r>
            <a:br>
              <a:rPr lang="tr-TR" sz="1100" dirty="0" smtClean="0"/>
            </a:br>
            <a:r>
              <a:rPr lang="tr-TR" sz="1100" dirty="0" smtClean="0"/>
              <a:t/>
            </a:r>
            <a:br>
              <a:rPr lang="tr-TR" sz="1100" dirty="0" smtClean="0"/>
            </a:br>
            <a:r>
              <a:rPr lang="tr-TR" sz="1100" dirty="0"/>
              <a:t>f) Öğretim ve değerlendirmede kullanılacak yöntem ve teknikler ile öğretim materyallerini belirlemek.</a:t>
            </a:r>
            <a:r>
              <a:rPr lang="tr-TR" sz="1100" dirty="0" smtClean="0"/>
              <a:t/>
            </a:r>
            <a:br>
              <a:rPr lang="tr-TR" sz="1100" dirty="0" smtClean="0"/>
            </a:br>
            <a:r>
              <a:rPr lang="tr-TR" sz="1100" dirty="0" smtClean="0"/>
              <a:t/>
            </a:r>
            <a:br>
              <a:rPr lang="tr-TR" sz="1100" dirty="0" smtClean="0"/>
            </a:br>
            <a:r>
              <a:rPr lang="tr-TR" sz="1100" dirty="0"/>
              <a:t>g) Özel eğitim sınıflarına kayıtlı öğrencilerden yetersizliği olmayan akranlarıyla bir arada eğitim alacak öğrencileri belirlemek ve katılacakları dersler ile saatlerini planlamak.</a:t>
            </a:r>
            <a:r>
              <a:rPr lang="tr-TR" sz="1100" dirty="0" smtClean="0"/>
              <a:t/>
            </a:r>
            <a:br>
              <a:rPr lang="tr-TR" sz="1100" dirty="0" smtClean="0"/>
            </a:br>
            <a:r>
              <a:rPr lang="tr-TR" sz="1100" dirty="0" smtClean="0"/>
              <a:t/>
            </a:r>
            <a:br>
              <a:rPr lang="tr-TR" sz="1100" dirty="0" smtClean="0"/>
            </a:br>
            <a:r>
              <a:rPr lang="tr-TR" sz="1100" dirty="0"/>
              <a:t>ğ) Özel eğitim ihtiyacı olan öğrencilerden sınavlarda refakat edilmesi gerekenleri belirlemek.</a:t>
            </a:r>
            <a:r>
              <a:rPr lang="tr-TR" sz="1100" dirty="0" smtClean="0"/>
              <a:t/>
            </a:r>
            <a:br>
              <a:rPr lang="tr-TR" sz="1100" dirty="0" smtClean="0"/>
            </a:br>
            <a:r>
              <a:rPr lang="tr-TR" sz="1100" dirty="0" smtClean="0"/>
              <a:t/>
            </a:r>
            <a:br>
              <a:rPr lang="tr-TR" sz="1100" dirty="0" smtClean="0"/>
            </a:br>
            <a:r>
              <a:rPr lang="tr-TR" sz="1100" dirty="0"/>
              <a:t>h) Özel eğitim programı uygulayan okullardaki öğrencilerden grup eğitimine uyum sağlayamayanların grup eğitimine hazırlanması amacıyla bire bir eğitime başlamasına ve bire bir eğitimin sona erdirilmesine karar vermek.</a:t>
            </a:r>
            <a:r>
              <a:rPr lang="tr-TR" sz="1100" dirty="0" smtClean="0"/>
              <a:t/>
            </a:r>
            <a:br>
              <a:rPr lang="tr-TR" sz="1100" dirty="0" smtClean="0"/>
            </a:br>
            <a:r>
              <a:rPr lang="tr-TR" sz="1100" dirty="0" smtClean="0"/>
              <a:t/>
            </a:r>
            <a:br>
              <a:rPr lang="tr-TR" sz="1100" dirty="0" smtClean="0"/>
            </a:br>
            <a:r>
              <a:rPr lang="tr-TR" sz="1100" dirty="0"/>
              <a:t>ı) Velinin yazılı talebi üzerine, ilkokulda öğrencilerin bir defaya mahsus olmak üzere sınıf tekrarı yapmasına karar vermek.</a:t>
            </a:r>
            <a:r>
              <a:rPr lang="tr-TR" sz="1100" dirty="0" smtClean="0"/>
              <a:t/>
            </a:r>
            <a:br>
              <a:rPr lang="tr-TR" sz="1100" dirty="0" smtClean="0"/>
            </a:br>
            <a:r>
              <a:rPr lang="tr-TR" sz="1100" dirty="0" smtClean="0"/>
              <a:t/>
            </a:r>
            <a:br>
              <a:rPr lang="tr-TR" sz="1100" dirty="0" smtClean="0"/>
            </a:br>
            <a:r>
              <a:rPr lang="tr-TR" sz="1100" dirty="0"/>
              <a:t>i) Farklı sebeplerle okula başlaması gecikmiş olan ve il veya ilçe özel eğitim hizmetleri kurulu kararıyla ilköğretim kademesinde özel eğitim programı uygulayan okul ya da bu programların uygulandığı özel eğitim sınıflarına devam etmesine karar verilen öğrencilerin; yaş, gelişim özellikleri ve eğitim performansına uygun kademedeki sınıfa yerleştirilmesine karar vermek.</a:t>
            </a:r>
            <a:r>
              <a:rPr lang="tr-TR" sz="1100" dirty="0" smtClean="0"/>
              <a:t/>
            </a:r>
            <a:br>
              <a:rPr lang="tr-TR" sz="1100" dirty="0" smtClean="0"/>
            </a:br>
            <a:r>
              <a:rPr lang="tr-TR" sz="1100" dirty="0" smtClean="0"/>
              <a:t/>
            </a:r>
            <a:br>
              <a:rPr lang="tr-TR" sz="1100" dirty="0" smtClean="0"/>
            </a:br>
            <a:r>
              <a:rPr lang="tr-TR" sz="1100" dirty="0"/>
              <a:t>j) Okuldaki diğer kurul ve birimlerle iş birliği içinde çalışmak.</a:t>
            </a:r>
          </a:p>
        </p:txBody>
      </p:sp>
    </p:spTree>
    <p:extLst>
      <p:ext uri="{BB962C8B-B14F-4D97-AF65-F5344CB8AC3E}">
        <p14:creationId xmlns:p14="http://schemas.microsoft.com/office/powerpoint/2010/main" val="28376881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err="1" smtClean="0"/>
              <a:t>Bep</a:t>
            </a:r>
            <a:r>
              <a:rPr lang="tr-TR" dirty="0" smtClean="0"/>
              <a:t> birimi toplantıları yılda kaç kez yapılır?</a:t>
            </a:r>
            <a:br>
              <a:rPr lang="tr-TR" dirty="0" smtClean="0"/>
            </a:br>
            <a:endParaRPr lang="tr-TR" dirty="0"/>
          </a:p>
        </p:txBody>
      </p:sp>
      <p:sp>
        <p:nvSpPr>
          <p:cNvPr id="3" name="İçerik Yer Tutucusu 2"/>
          <p:cNvSpPr>
            <a:spLocks noGrp="1"/>
          </p:cNvSpPr>
          <p:nvPr>
            <p:ph idx="1"/>
          </p:nvPr>
        </p:nvSpPr>
        <p:spPr/>
        <p:txBody>
          <a:bodyPr/>
          <a:lstStyle/>
          <a:p>
            <a:r>
              <a:rPr lang="tr-TR" dirty="0" smtClean="0"/>
              <a:t>Sene başındaki toplantıda alınan karar doğrultusunda BEP birimince belirlenen sıklıkta yapılır.</a:t>
            </a:r>
          </a:p>
          <a:p>
            <a:r>
              <a:rPr lang="tr-TR" dirty="0" smtClean="0"/>
              <a:t>Rehber öğretmen toplantılarda çocuğun performansı , programa uyumu ve ilerleyişi varsa davranışsal problemleriyle ilgili gözlemlerini aktarır.</a:t>
            </a:r>
            <a:endParaRPr lang="tr-TR" dirty="0"/>
          </a:p>
        </p:txBody>
      </p:sp>
    </p:spTree>
    <p:extLst>
      <p:ext uri="{BB962C8B-B14F-4D97-AF65-F5344CB8AC3E}">
        <p14:creationId xmlns:p14="http://schemas.microsoft.com/office/powerpoint/2010/main" val="717081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lvl="0" fontAlgn="base">
              <a:spcAft>
                <a:spcPct val="0"/>
              </a:spcAft>
            </a:pPr>
            <a:r>
              <a:rPr lang="tr-TR" altLang="tr-TR" sz="2800" b="1" dirty="0">
                <a:solidFill>
                  <a:prstClr val="black"/>
                </a:solidFill>
                <a:latin typeface="Calibri" pitchFamily="34" charset="0"/>
                <a:ea typeface="+mn-ea"/>
                <a:cs typeface="Arial" charset="0"/>
              </a:rPr>
              <a:t>BEP’İNDEĞERLENDİRİLMESİ</a:t>
            </a:r>
            <a:br>
              <a:rPr lang="tr-TR" altLang="tr-TR" sz="2800" b="1" dirty="0">
                <a:solidFill>
                  <a:prstClr val="black"/>
                </a:solidFill>
                <a:latin typeface="Calibri" pitchFamily="34" charset="0"/>
                <a:ea typeface="+mn-ea"/>
                <a:cs typeface="Arial" charset="0"/>
              </a:rPr>
            </a:br>
            <a:endParaRPr lang="tr-TR" dirty="0"/>
          </a:p>
        </p:txBody>
      </p:sp>
      <p:sp>
        <p:nvSpPr>
          <p:cNvPr id="3" name="İçerik Yer Tutucusu 2"/>
          <p:cNvSpPr>
            <a:spLocks noGrp="1"/>
          </p:cNvSpPr>
          <p:nvPr>
            <p:ph idx="1"/>
          </p:nvPr>
        </p:nvSpPr>
        <p:spPr/>
        <p:txBody>
          <a:bodyPr/>
          <a:lstStyle/>
          <a:p>
            <a:pPr marL="0" lvl="0" indent="0" algn="just" fontAlgn="base">
              <a:lnSpc>
                <a:spcPct val="150000"/>
              </a:lnSpc>
              <a:spcBef>
                <a:spcPct val="0"/>
              </a:spcBef>
              <a:spcAft>
                <a:spcPct val="0"/>
              </a:spcAft>
              <a:buNone/>
            </a:pPr>
            <a:r>
              <a:rPr lang="tr-TR" altLang="tr-TR" sz="2400" dirty="0">
                <a:solidFill>
                  <a:prstClr val="black"/>
                </a:solidFill>
                <a:latin typeface="Calibri" pitchFamily="34" charset="0"/>
                <a:cs typeface="Arial" charset="0"/>
              </a:rPr>
              <a:t>Yazma güçlüğü olan öğrenciler ve özel öğrenme güçlüğü olan öğrencilerin değerlendirilmesi sözlü, sözlü ifadede güçlük yaşayan öğrencilerin </a:t>
            </a:r>
          </a:p>
          <a:p>
            <a:pPr marL="0" lvl="0" indent="0" algn="just" fontAlgn="base">
              <a:lnSpc>
                <a:spcPct val="150000"/>
              </a:lnSpc>
              <a:spcBef>
                <a:spcPct val="0"/>
              </a:spcBef>
              <a:spcAft>
                <a:spcPct val="0"/>
              </a:spcAft>
              <a:buNone/>
            </a:pPr>
            <a:r>
              <a:rPr lang="tr-TR" altLang="tr-TR" sz="2400" dirty="0">
                <a:solidFill>
                  <a:prstClr val="black"/>
                </a:solidFill>
                <a:latin typeface="Calibri" pitchFamily="34" charset="0"/>
                <a:cs typeface="Arial" charset="0"/>
              </a:rPr>
              <a:t>değerlendirilmesi ise yazılı olarak yapılır.</a:t>
            </a:r>
          </a:p>
          <a:p>
            <a:pPr marL="0" lvl="0" indent="0" algn="just" fontAlgn="base">
              <a:lnSpc>
                <a:spcPct val="150000"/>
              </a:lnSpc>
              <a:spcBef>
                <a:spcPct val="0"/>
              </a:spcBef>
              <a:spcAft>
                <a:spcPct val="0"/>
              </a:spcAft>
              <a:buNone/>
            </a:pPr>
            <a:r>
              <a:rPr lang="tr-TR" altLang="tr-TR" sz="2400" dirty="0">
                <a:solidFill>
                  <a:prstClr val="black"/>
                </a:solidFill>
                <a:latin typeface="Calibri" pitchFamily="34" charset="0"/>
                <a:cs typeface="Arial" charset="0"/>
              </a:rPr>
              <a:t> Yazılı ve sözlü ifade etme becerilerinde yetersizliği olan bireyler ise davranışlarının gözlemlenmesi yoluyla değerlendirilir.</a:t>
            </a:r>
          </a:p>
          <a:p>
            <a:endParaRPr lang="tr-TR" dirty="0"/>
          </a:p>
        </p:txBody>
      </p:sp>
    </p:spTree>
    <p:extLst>
      <p:ext uri="{BB962C8B-B14F-4D97-AF65-F5344CB8AC3E}">
        <p14:creationId xmlns:p14="http://schemas.microsoft.com/office/powerpoint/2010/main" val="9365683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lvl="0" indent="0" algn="just" fontAlgn="base">
              <a:lnSpc>
                <a:spcPct val="150000"/>
              </a:lnSpc>
              <a:spcBef>
                <a:spcPct val="0"/>
              </a:spcBef>
              <a:spcAft>
                <a:spcPct val="0"/>
              </a:spcAft>
              <a:buNone/>
            </a:pPr>
            <a:r>
              <a:rPr lang="tr-TR" altLang="tr-TR" sz="2400" dirty="0">
                <a:solidFill>
                  <a:prstClr val="black"/>
                </a:solidFill>
                <a:latin typeface="Calibri" pitchFamily="34" charset="0"/>
                <a:cs typeface="Arial" charset="0"/>
              </a:rPr>
              <a:t>Yazılı sınavlar öğrencilerin yetersizlik türüne, eğitim performanslarına ve gelişim özelliklerine göre çeşitlendirilir. Sınavlar kısa cevaplı ve az sorulu olarak düzenlenir. </a:t>
            </a:r>
          </a:p>
          <a:p>
            <a:pPr marL="0" lvl="0" indent="0" algn="just" fontAlgn="base">
              <a:lnSpc>
                <a:spcPct val="150000"/>
              </a:lnSpc>
              <a:spcBef>
                <a:spcPct val="0"/>
              </a:spcBef>
              <a:spcAft>
                <a:spcPct val="0"/>
              </a:spcAft>
              <a:buNone/>
            </a:pPr>
            <a:r>
              <a:rPr lang="tr-TR" altLang="tr-TR" sz="2400" dirty="0">
                <a:solidFill>
                  <a:prstClr val="black"/>
                </a:solidFill>
                <a:latin typeface="Calibri" pitchFamily="34" charset="0"/>
                <a:cs typeface="Arial" charset="0"/>
              </a:rPr>
              <a:t>Öğrenciler, yetersizliklerinden kaynaklanan güçlüklerini gidermek amacıyla sınavlarda uygun araç-gereç, cihaz ve yöntemlerden yararlandırılır. İhtiyacı olan bireyler için yazılı sınavlarda refakat etmek üzere bir öğretmen görevlendirilir.</a:t>
            </a:r>
          </a:p>
          <a:p>
            <a:endParaRPr lang="tr-TR" dirty="0"/>
          </a:p>
        </p:txBody>
      </p:sp>
    </p:spTree>
    <p:extLst>
      <p:ext uri="{BB962C8B-B14F-4D97-AF65-F5344CB8AC3E}">
        <p14:creationId xmlns:p14="http://schemas.microsoft.com/office/powerpoint/2010/main" val="27564732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marL="0" lvl="0" indent="0" algn="just" fontAlgn="base">
              <a:lnSpc>
                <a:spcPct val="150000"/>
              </a:lnSpc>
              <a:spcBef>
                <a:spcPct val="0"/>
              </a:spcBef>
              <a:spcAft>
                <a:spcPts val="600"/>
              </a:spcAft>
              <a:buNone/>
            </a:pPr>
            <a:r>
              <a:rPr lang="tr-TR" altLang="tr-TR" sz="2400" dirty="0">
                <a:solidFill>
                  <a:prstClr val="black"/>
                </a:solidFill>
                <a:latin typeface="Calibri" pitchFamily="34" charset="0"/>
                <a:cs typeface="Arial" charset="0"/>
              </a:rPr>
              <a:t>Görme yetersizliği olan öğrencilerin yazılı sınavlarda Braille yazı olarak verdiği cevaplar sınavdan hemen sonra öğretmenin öğrenciye okutmasıyla değerlendirilir. Bu öğrenciler, çizimli ve şekilli sorulardan muaf tutulurlar. Az gören öğrenciler için sınav soruları kalın ve büyük puntolu hazırlanır. </a:t>
            </a:r>
          </a:p>
          <a:p>
            <a:pPr marL="0" lvl="0" indent="0" algn="just" fontAlgn="base">
              <a:lnSpc>
                <a:spcPct val="150000"/>
              </a:lnSpc>
              <a:spcBef>
                <a:spcPct val="0"/>
              </a:spcBef>
              <a:spcAft>
                <a:spcPts val="600"/>
              </a:spcAft>
              <a:buNone/>
            </a:pPr>
            <a:r>
              <a:rPr lang="tr-TR" altLang="tr-TR" sz="2400" dirty="0">
                <a:solidFill>
                  <a:prstClr val="black"/>
                </a:solidFill>
                <a:latin typeface="Calibri" pitchFamily="34" charset="0"/>
                <a:cs typeface="Arial" charset="0"/>
              </a:rPr>
              <a:t>İşitme yetersizliği ve hafif düzeyde </a:t>
            </a:r>
            <a:r>
              <a:rPr lang="tr-TR" altLang="tr-TR" sz="2400" dirty="0" err="1">
                <a:solidFill>
                  <a:prstClr val="black"/>
                </a:solidFill>
                <a:latin typeface="Calibri" pitchFamily="34" charset="0"/>
                <a:cs typeface="Arial" charset="0"/>
              </a:rPr>
              <a:t>zhn.yet</a:t>
            </a:r>
            <a:r>
              <a:rPr lang="tr-TR" altLang="tr-TR" sz="2400" dirty="0">
                <a:solidFill>
                  <a:prstClr val="black"/>
                </a:solidFill>
                <a:latin typeface="Calibri" pitchFamily="34" charset="0"/>
                <a:cs typeface="Arial" charset="0"/>
              </a:rPr>
              <a:t>. olan öğrenciler ilköğretim ve ortaöğretimde, istekleri doğrultusunda yabancı dil programlarındaki bazı bilgi ve becerilerin öğretiminden veya dersin tamamından muaf tutulurlar. </a:t>
            </a:r>
          </a:p>
          <a:p>
            <a:endParaRPr lang="tr-TR" dirty="0"/>
          </a:p>
        </p:txBody>
      </p:sp>
    </p:spTree>
    <p:extLst>
      <p:ext uri="{BB962C8B-B14F-4D97-AF65-F5344CB8AC3E}">
        <p14:creationId xmlns:p14="http://schemas.microsoft.com/office/powerpoint/2010/main" val="14509978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lgn="just" fontAlgn="base">
              <a:lnSpc>
                <a:spcPct val="150000"/>
              </a:lnSpc>
              <a:spcBef>
                <a:spcPct val="0"/>
              </a:spcBef>
              <a:spcAft>
                <a:spcPts val="1200"/>
              </a:spcAft>
              <a:buNone/>
            </a:pPr>
            <a:r>
              <a:rPr lang="tr-TR" altLang="tr-TR" sz="2400" dirty="0">
                <a:solidFill>
                  <a:prstClr val="black"/>
                </a:solidFill>
                <a:latin typeface="Calibri" pitchFamily="34" charset="0"/>
                <a:cs typeface="Arial" charset="0"/>
              </a:rPr>
              <a:t>Zihinsel yetersizliği olan öğrenciler; dikkat, bellekte tutma ve hatırlama güçlükleri dikkate alınarak daha sık aralıklarla değerlendirilirler. </a:t>
            </a:r>
          </a:p>
          <a:p>
            <a:pPr marL="0" lvl="0" indent="0" algn="just" fontAlgn="base">
              <a:lnSpc>
                <a:spcPct val="150000"/>
              </a:lnSpc>
              <a:spcBef>
                <a:spcPct val="0"/>
              </a:spcBef>
              <a:spcAft>
                <a:spcPts val="1200"/>
              </a:spcAft>
              <a:buNone/>
            </a:pPr>
            <a:r>
              <a:rPr lang="tr-TR" altLang="tr-TR" sz="2400" dirty="0">
                <a:solidFill>
                  <a:prstClr val="black"/>
                </a:solidFill>
                <a:latin typeface="Calibri" pitchFamily="34" charset="0"/>
                <a:cs typeface="Arial" charset="0"/>
              </a:rPr>
              <a:t>Dikkat eksikliği ve </a:t>
            </a:r>
            <a:r>
              <a:rPr lang="tr-TR" altLang="tr-TR" sz="2400" dirty="0" err="1">
                <a:solidFill>
                  <a:prstClr val="black"/>
                </a:solidFill>
                <a:latin typeface="Calibri" pitchFamily="34" charset="0"/>
                <a:cs typeface="Arial" charset="0"/>
              </a:rPr>
              <a:t>hiperaktivite</a:t>
            </a:r>
            <a:r>
              <a:rPr lang="tr-TR" altLang="tr-TR" sz="2400" dirty="0">
                <a:solidFill>
                  <a:prstClr val="black"/>
                </a:solidFill>
                <a:latin typeface="Calibri" pitchFamily="34" charset="0"/>
                <a:cs typeface="Arial" charset="0"/>
              </a:rPr>
              <a:t> bozukluğu olan öğrencilerin değerlendirilmesi, bu öğrencilerin özellikleri dikkate alınarak daha sık aralıklarla ve kısa süreli sınavlarla yapılır. </a:t>
            </a:r>
          </a:p>
          <a:p>
            <a:endParaRPr lang="tr-TR" dirty="0"/>
          </a:p>
        </p:txBody>
      </p:sp>
    </p:spTree>
    <p:extLst>
      <p:ext uri="{BB962C8B-B14F-4D97-AF65-F5344CB8AC3E}">
        <p14:creationId xmlns:p14="http://schemas.microsoft.com/office/powerpoint/2010/main" val="12554250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lvl="0" indent="0" algn="just" fontAlgn="base">
              <a:lnSpc>
                <a:spcPct val="150000"/>
              </a:lnSpc>
              <a:spcBef>
                <a:spcPct val="0"/>
              </a:spcBef>
              <a:spcAft>
                <a:spcPts val="1200"/>
              </a:spcAft>
              <a:buNone/>
            </a:pPr>
            <a:r>
              <a:rPr lang="tr-TR" altLang="tr-TR" sz="2400" dirty="0">
                <a:solidFill>
                  <a:prstClr val="black"/>
                </a:solidFill>
                <a:latin typeface="Calibri" pitchFamily="34" charset="0"/>
                <a:cs typeface="Arial" charset="0"/>
              </a:rPr>
              <a:t>Kas ve sinir sistemi bozukluklarına bağlı motor becerilerde yetersizliği olan öğrenciler motor beceri gerektiren derslerin uygulamalı bölümlerinden istekleri doğrultusunda muaf tutulurlar.</a:t>
            </a:r>
          </a:p>
          <a:p>
            <a:pPr marL="0" lvl="0" indent="0" algn="just" fontAlgn="base">
              <a:lnSpc>
                <a:spcPct val="150000"/>
              </a:lnSpc>
              <a:spcBef>
                <a:spcPct val="0"/>
              </a:spcBef>
              <a:spcAft>
                <a:spcPts val="1200"/>
              </a:spcAft>
              <a:buNone/>
            </a:pPr>
            <a:r>
              <a:rPr lang="tr-TR" altLang="tr-TR" sz="2400" dirty="0">
                <a:solidFill>
                  <a:prstClr val="black"/>
                </a:solidFill>
                <a:latin typeface="Calibri" pitchFamily="34" charset="0"/>
                <a:cs typeface="Arial" charset="0"/>
              </a:rPr>
              <a:t>Otistik bireyler ile duygusal ve davranış bozukluğu olan öğrencilerin değerlendirilmesi, iletişim özellikleri ile sosyal-duygusal hazır </a:t>
            </a:r>
            <a:r>
              <a:rPr lang="tr-TR" altLang="tr-TR" sz="2400" dirty="0" err="1">
                <a:solidFill>
                  <a:prstClr val="black"/>
                </a:solidFill>
                <a:latin typeface="Calibri" pitchFamily="34" charset="0"/>
                <a:cs typeface="Arial" charset="0"/>
              </a:rPr>
              <a:t>bulunuşlukları</a:t>
            </a:r>
            <a:r>
              <a:rPr lang="tr-TR" altLang="tr-TR" sz="2400" dirty="0">
                <a:solidFill>
                  <a:prstClr val="black"/>
                </a:solidFill>
                <a:latin typeface="Calibri" pitchFamily="34" charset="0"/>
                <a:cs typeface="Arial" charset="0"/>
              </a:rPr>
              <a:t> dikkate alınarak yapılır. </a:t>
            </a:r>
          </a:p>
          <a:p>
            <a:endParaRPr lang="tr-TR" dirty="0"/>
          </a:p>
        </p:txBody>
      </p:sp>
    </p:spTree>
    <p:extLst>
      <p:ext uri="{BB962C8B-B14F-4D97-AF65-F5344CB8AC3E}">
        <p14:creationId xmlns:p14="http://schemas.microsoft.com/office/powerpoint/2010/main" val="3396950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Özel eğitim konusunda mevzuat</a:t>
            </a:r>
            <a:br>
              <a:rPr lang="tr-TR" dirty="0" smtClean="0"/>
            </a:br>
            <a:endParaRPr lang="tr-TR" dirty="0"/>
          </a:p>
        </p:txBody>
      </p:sp>
      <p:sp>
        <p:nvSpPr>
          <p:cNvPr id="3" name="İçerik Yer Tutucusu 2"/>
          <p:cNvSpPr>
            <a:spLocks noGrp="1"/>
          </p:cNvSpPr>
          <p:nvPr>
            <p:ph idx="1"/>
          </p:nvPr>
        </p:nvSpPr>
        <p:spPr/>
        <p:txBody>
          <a:bodyPr/>
          <a:lstStyle/>
          <a:p>
            <a:r>
              <a:rPr lang="tr-TR" dirty="0" smtClean="0"/>
              <a:t>ÖZEL EĞİTİM HİZMETLERİ YÖNETMELİĞİ</a:t>
            </a:r>
            <a:endParaRPr lang="tr-TR" dirty="0"/>
          </a:p>
        </p:txBody>
      </p:sp>
    </p:spTree>
    <p:extLst>
      <p:ext uri="{BB962C8B-B14F-4D97-AF65-F5344CB8AC3E}">
        <p14:creationId xmlns:p14="http://schemas.microsoft.com/office/powerpoint/2010/main" val="1008976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BEP NEDİR?</a:t>
            </a:r>
            <a:endParaRPr lang="tr-TR" dirty="0"/>
          </a:p>
        </p:txBody>
      </p:sp>
      <p:sp>
        <p:nvSpPr>
          <p:cNvPr id="3" name="İçerik Yer Tutucusu 2"/>
          <p:cNvSpPr>
            <a:spLocks noGrp="1"/>
          </p:cNvSpPr>
          <p:nvPr>
            <p:ph idx="1"/>
          </p:nvPr>
        </p:nvSpPr>
        <p:spPr/>
        <p:txBody>
          <a:bodyPr/>
          <a:lstStyle/>
          <a:p>
            <a:r>
              <a:rPr lang="tr-TR" dirty="0" smtClean="0"/>
              <a:t>Bireyselleştirilmiş eğitim programı, </a:t>
            </a:r>
            <a:r>
              <a:rPr lang="tr-TR" dirty="0" smtClean="0">
                <a:solidFill>
                  <a:srgbClr val="FF0000"/>
                </a:solidFill>
              </a:rPr>
              <a:t>özel eğitime ihtiyacı olan </a:t>
            </a:r>
            <a:r>
              <a:rPr lang="tr-TR" dirty="0" smtClean="0"/>
              <a:t>bireylerin </a:t>
            </a:r>
            <a:r>
              <a:rPr lang="tr-TR" dirty="0" smtClean="0">
                <a:solidFill>
                  <a:srgbClr val="FF0000"/>
                </a:solidFill>
              </a:rPr>
              <a:t>gelişim özellikleri, eğitim performansları ve ihtiyaçları</a:t>
            </a:r>
            <a:r>
              <a:rPr lang="tr-TR" dirty="0" smtClean="0"/>
              <a:t> doğrultusunda </a:t>
            </a:r>
            <a:r>
              <a:rPr lang="tr-TR" dirty="0" smtClean="0">
                <a:solidFill>
                  <a:srgbClr val="FF0000"/>
                </a:solidFill>
              </a:rPr>
              <a:t>hedeflenen amaçlara </a:t>
            </a:r>
            <a:r>
              <a:rPr lang="tr-TR" dirty="0" smtClean="0"/>
              <a:t>yönelik hazırlanan ve bu bireylere verilecek destek eğitim hizmetlerini de içeren özel eğitim programıdır. </a:t>
            </a:r>
          </a:p>
          <a:p>
            <a:endParaRPr lang="tr-TR" dirty="0"/>
          </a:p>
        </p:txBody>
      </p:sp>
    </p:spTree>
    <p:extLst>
      <p:ext uri="{BB962C8B-B14F-4D97-AF65-F5344CB8AC3E}">
        <p14:creationId xmlns:p14="http://schemas.microsoft.com/office/powerpoint/2010/main" val="25055556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çerik Yer Tutucusu 8"/>
          <p:cNvGraphicFramePr>
            <a:graphicFrameLocks noGrp="1"/>
          </p:cNvGraphicFramePr>
          <p:nvPr>
            <p:ph idx="1"/>
            <p:extLst>
              <p:ext uri="{D42A27DB-BD31-4B8C-83A1-F6EECF244321}">
                <p14:modId xmlns:p14="http://schemas.microsoft.com/office/powerpoint/2010/main" val="1913635747"/>
              </p:ext>
            </p:extLst>
          </p:nvPr>
        </p:nvGraphicFramePr>
        <p:xfrm>
          <a:off x="1691680" y="1021423"/>
          <a:ext cx="6696746" cy="4905803"/>
        </p:xfrm>
        <a:graphic>
          <a:graphicData uri="http://schemas.openxmlformats.org/drawingml/2006/table">
            <a:tbl>
              <a:tblPr/>
              <a:tblGrid>
                <a:gridCol w="1405702">
                  <a:extLst>
                    <a:ext uri="{9D8B030D-6E8A-4147-A177-3AD203B41FA5}">
                      <a16:colId xmlns:a16="http://schemas.microsoft.com/office/drawing/2014/main" xmlns="" val="20000"/>
                    </a:ext>
                  </a:extLst>
                </a:gridCol>
                <a:gridCol w="252770">
                  <a:extLst>
                    <a:ext uri="{9D8B030D-6E8A-4147-A177-3AD203B41FA5}">
                      <a16:colId xmlns:a16="http://schemas.microsoft.com/office/drawing/2014/main" xmlns="" val="20001"/>
                    </a:ext>
                  </a:extLst>
                </a:gridCol>
                <a:gridCol w="252770">
                  <a:extLst>
                    <a:ext uri="{9D8B030D-6E8A-4147-A177-3AD203B41FA5}">
                      <a16:colId xmlns:a16="http://schemas.microsoft.com/office/drawing/2014/main" xmlns="" val="20002"/>
                    </a:ext>
                  </a:extLst>
                </a:gridCol>
                <a:gridCol w="252770">
                  <a:extLst>
                    <a:ext uri="{9D8B030D-6E8A-4147-A177-3AD203B41FA5}">
                      <a16:colId xmlns:a16="http://schemas.microsoft.com/office/drawing/2014/main" xmlns="" val="20003"/>
                    </a:ext>
                  </a:extLst>
                </a:gridCol>
                <a:gridCol w="252770">
                  <a:extLst>
                    <a:ext uri="{9D8B030D-6E8A-4147-A177-3AD203B41FA5}">
                      <a16:colId xmlns:a16="http://schemas.microsoft.com/office/drawing/2014/main" xmlns="" val="20004"/>
                    </a:ext>
                  </a:extLst>
                </a:gridCol>
                <a:gridCol w="1902454">
                  <a:extLst>
                    <a:ext uri="{9D8B030D-6E8A-4147-A177-3AD203B41FA5}">
                      <a16:colId xmlns:a16="http://schemas.microsoft.com/office/drawing/2014/main" xmlns="" val="20005"/>
                    </a:ext>
                  </a:extLst>
                </a:gridCol>
                <a:gridCol w="252770">
                  <a:extLst>
                    <a:ext uri="{9D8B030D-6E8A-4147-A177-3AD203B41FA5}">
                      <a16:colId xmlns:a16="http://schemas.microsoft.com/office/drawing/2014/main" xmlns="" val="20006"/>
                    </a:ext>
                  </a:extLst>
                </a:gridCol>
                <a:gridCol w="252770">
                  <a:extLst>
                    <a:ext uri="{9D8B030D-6E8A-4147-A177-3AD203B41FA5}">
                      <a16:colId xmlns:a16="http://schemas.microsoft.com/office/drawing/2014/main" xmlns="" val="20007"/>
                    </a:ext>
                  </a:extLst>
                </a:gridCol>
                <a:gridCol w="252770">
                  <a:extLst>
                    <a:ext uri="{9D8B030D-6E8A-4147-A177-3AD203B41FA5}">
                      <a16:colId xmlns:a16="http://schemas.microsoft.com/office/drawing/2014/main" xmlns="" val="20008"/>
                    </a:ext>
                  </a:extLst>
                </a:gridCol>
                <a:gridCol w="1619200">
                  <a:extLst>
                    <a:ext uri="{9D8B030D-6E8A-4147-A177-3AD203B41FA5}">
                      <a16:colId xmlns:a16="http://schemas.microsoft.com/office/drawing/2014/main" xmlns="" val="20009"/>
                    </a:ext>
                  </a:extLst>
                </a:gridCol>
              </a:tblGrid>
              <a:tr h="162046">
                <a:tc gridSpan="10">
                  <a:txBody>
                    <a:bodyPr/>
                    <a:lstStyle/>
                    <a:p>
                      <a:pPr algn="ctr">
                        <a:spcBef>
                          <a:spcPts val="1200"/>
                        </a:spcBef>
                        <a:spcAft>
                          <a:spcPts val="300"/>
                        </a:spcAft>
                      </a:pPr>
                      <a:r>
                        <a:rPr lang="tr-TR" sz="1000" b="1" dirty="0">
                          <a:effectLst/>
                          <a:latin typeface="Times New Roman"/>
                        </a:rPr>
                        <a:t>ÖĞRENCİNİN</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232109">
                <a:tc gridSpan="2">
                  <a:txBody>
                    <a:bodyPr/>
                    <a:lstStyle/>
                    <a:p>
                      <a:pPr>
                        <a:spcAft>
                          <a:spcPts val="0"/>
                        </a:spcAft>
                      </a:pPr>
                      <a:r>
                        <a:rPr lang="tr-TR" sz="1200">
                          <a:effectLst/>
                          <a:latin typeface="Times New Roman"/>
                          <a:ea typeface="Times New Roman"/>
                        </a:rPr>
                        <a:t>Adı Soyadı</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200">
                          <a:effectLst/>
                          <a:latin typeface="Times New Roman"/>
                          <a:ea typeface="Times New Roman"/>
                        </a:rPr>
                        <a:t>Doğum Tarihi</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rowSpan="4" gridSpan="2">
                  <a:txBody>
                    <a:bodyPr/>
                    <a:lstStyle/>
                    <a:p>
                      <a:pPr algn="ctr">
                        <a:spcAft>
                          <a:spcPts val="0"/>
                        </a:spcAft>
                      </a:pPr>
                      <a:r>
                        <a:rPr lang="tr-TR" sz="1200">
                          <a:solidFill>
                            <a:srgbClr val="999999"/>
                          </a:solidFill>
                          <a:effectLst/>
                          <a:latin typeface="Times New Roman"/>
                          <a:ea typeface="Times New Roman"/>
                        </a:rPr>
                        <a:t>FOTOĞRAF</a:t>
                      </a:r>
                      <a:endParaRPr lang="tr-TR" sz="1200">
                        <a:effectLst/>
                        <a:latin typeface="Times New Roman"/>
                        <a:ea typeface="Times New Roman"/>
                      </a:endParaRPr>
                    </a:p>
                  </a:txBody>
                  <a:tcPr marL="42983" marR="4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endParaRPr lang="tr-TR"/>
                    </a:p>
                  </a:txBody>
                  <a:tcPr/>
                </a:tc>
                <a:extLst>
                  <a:ext uri="{0D108BD9-81ED-4DB2-BD59-A6C34878D82A}">
                    <a16:rowId xmlns:a16="http://schemas.microsoft.com/office/drawing/2014/main" xmlns="" val="10001"/>
                  </a:ext>
                </a:extLst>
              </a:tr>
              <a:tr h="353690">
                <a:tc gridSpan="2">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Cinsiyeti</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r>
                        <a:rPr lang="tr-TR" sz="1200" dirty="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Numarası</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xmlns="" val="10002"/>
                  </a:ext>
                </a:extLst>
              </a:tr>
              <a:tr h="353690">
                <a:tc gridSpan="2">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Ev Adresi</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Ev Telefonu</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xmlns="" val="10003"/>
                  </a:ext>
                </a:extLst>
              </a:tr>
              <a:tr h="353690">
                <a:tc gridSpan="8">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xmlns="" val="10004"/>
                  </a:ext>
                </a:extLst>
              </a:tr>
              <a:tr h="530534">
                <a:tc gridSpan="4">
                  <a:txBody>
                    <a:bodyPr/>
                    <a:lstStyle/>
                    <a:p>
                      <a:pPr>
                        <a:spcAft>
                          <a:spcPts val="0"/>
                        </a:spcAft>
                      </a:pPr>
                      <a:r>
                        <a:rPr lang="tr-TR" sz="1200" dirty="0">
                          <a:effectLst/>
                          <a:latin typeface="Times New Roman"/>
                          <a:ea typeface="Times New Roman"/>
                        </a:rPr>
                        <a:t>Kaynaştırma Kararına Esas Olan Yetersizlik Türü</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5"/>
                  </a:ext>
                </a:extLst>
              </a:tr>
              <a:tr h="884224">
                <a:tc>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1200">
                          <a:effectLst/>
                          <a:latin typeface="Times New Roman"/>
                          <a:ea typeface="Times New Roman"/>
                        </a:rPr>
                        <a:t>Adı Soyadı</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lgn="ctr">
                        <a:spcAft>
                          <a:spcPts val="0"/>
                        </a:spcAft>
                      </a:pPr>
                      <a:r>
                        <a:rPr lang="tr-TR" sz="1200">
                          <a:effectLst/>
                          <a:latin typeface="Times New Roman"/>
                          <a:ea typeface="Times New Roman"/>
                        </a:rPr>
                        <a:t>Adresi</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a:spcAft>
                          <a:spcPts val="0"/>
                        </a:spcAft>
                      </a:pPr>
                      <a:r>
                        <a:rPr lang="tr-TR" sz="1200">
                          <a:effectLst/>
                          <a:latin typeface="Times New Roman"/>
                          <a:ea typeface="Times New Roman"/>
                        </a:rPr>
                        <a:t>İş Telefonu</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200">
                          <a:effectLst/>
                          <a:latin typeface="Times New Roman"/>
                          <a:ea typeface="Times New Roman"/>
                        </a:rPr>
                        <a:t>Cep telefonu</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530534">
                <a:tc>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Anne</a:t>
                      </a:r>
                    </a:p>
                    <a:p>
                      <a:pPr>
                        <a:spcAft>
                          <a:spcPts val="0"/>
                        </a:spcAft>
                      </a:pPr>
                      <a:r>
                        <a:rPr lang="tr-TR" sz="1200">
                          <a:effectLst/>
                          <a:latin typeface="Times New Roman"/>
                          <a:ea typeface="Times New Roman"/>
                        </a:rPr>
                        <a:t> </a:t>
                      </a:r>
                    </a:p>
                  </a:txBody>
                  <a:tcPr marL="42983" marR="4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530534">
                <a:tc>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Baba</a:t>
                      </a:r>
                    </a:p>
                    <a:p>
                      <a:pPr>
                        <a:spcAft>
                          <a:spcPts val="0"/>
                        </a:spcAft>
                      </a:pPr>
                      <a:r>
                        <a:rPr lang="tr-TR" sz="1200">
                          <a:effectLst/>
                          <a:latin typeface="Times New Roman"/>
                          <a:ea typeface="Times New Roman"/>
                        </a:rPr>
                        <a:t> </a:t>
                      </a:r>
                    </a:p>
                  </a:txBody>
                  <a:tcPr marL="42983" marR="4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530534">
                <a:tc>
                  <a:txBody>
                    <a:bodyPr/>
                    <a:lstStyle/>
                    <a:p>
                      <a:pPr>
                        <a:spcAft>
                          <a:spcPts val="0"/>
                        </a:spcAft>
                      </a:pPr>
                      <a:r>
                        <a:rPr lang="tr-TR" sz="1200">
                          <a:effectLst/>
                          <a:latin typeface="Times New Roman"/>
                          <a:ea typeface="Times New Roman"/>
                        </a:rPr>
                        <a:t> </a:t>
                      </a:r>
                    </a:p>
                    <a:p>
                      <a:pPr>
                        <a:spcAft>
                          <a:spcPts val="0"/>
                        </a:spcAft>
                      </a:pPr>
                      <a:r>
                        <a:rPr lang="tr-TR" sz="1200">
                          <a:effectLst/>
                          <a:latin typeface="Times New Roman"/>
                          <a:ea typeface="Times New Roman"/>
                        </a:rPr>
                        <a:t>Diğer Kişi*</a:t>
                      </a:r>
                    </a:p>
                    <a:p>
                      <a:pPr>
                        <a:spcAft>
                          <a:spcPts val="0"/>
                        </a:spcAft>
                      </a:pPr>
                      <a:r>
                        <a:rPr lang="tr-TR" sz="1200">
                          <a:effectLst/>
                          <a:latin typeface="Times New Roman"/>
                          <a:ea typeface="Times New Roman"/>
                        </a:rPr>
                        <a:t> </a:t>
                      </a:r>
                    </a:p>
                  </a:txBody>
                  <a:tcPr marL="42983" marR="4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353690">
                <a:tc>
                  <a:txBody>
                    <a:bodyPr/>
                    <a:lstStyle/>
                    <a:p>
                      <a:pPr>
                        <a:spcAft>
                          <a:spcPts val="0"/>
                        </a:spcAft>
                      </a:pPr>
                      <a:r>
                        <a:rPr lang="tr-TR" sz="1200">
                          <a:effectLst/>
                          <a:latin typeface="Times New Roman"/>
                          <a:ea typeface="Times New Roman"/>
                        </a:rPr>
                        <a:t>Birim Başkanı</a:t>
                      </a:r>
                    </a:p>
                  </a:txBody>
                  <a:tcPr marL="42983" marR="429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r>
                        <a:rPr lang="tr-TR" sz="120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200" dirty="0">
                          <a:effectLst/>
                          <a:latin typeface="Times New Roman"/>
                          <a:ea typeface="Times New Roman"/>
                        </a:rPr>
                        <a:t> </a:t>
                      </a:r>
                    </a:p>
                  </a:txBody>
                  <a:tcPr marL="42983" marR="42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10" name="Dikdörtgen 9"/>
          <p:cNvSpPr/>
          <p:nvPr/>
        </p:nvSpPr>
        <p:spPr>
          <a:xfrm>
            <a:off x="1115616" y="5760"/>
            <a:ext cx="7128792" cy="1015663"/>
          </a:xfrm>
          <a:prstGeom prst="rect">
            <a:avLst/>
          </a:prstGeom>
        </p:spPr>
        <p:txBody>
          <a:bodyPr wrap="square">
            <a:spAutoFit/>
          </a:bodyPr>
          <a:lstStyle/>
          <a:p>
            <a:pPr algn="ctr">
              <a:spcAft>
                <a:spcPts val="0"/>
              </a:spcAft>
              <a:tabLst>
                <a:tab pos="4127500" algn="l"/>
              </a:tabLst>
            </a:pPr>
            <a:r>
              <a:rPr lang="tr-TR" sz="1000" b="1" dirty="0" smtClean="0">
                <a:effectLst/>
                <a:latin typeface="Times New Roman"/>
                <a:ea typeface="Times New Roman"/>
              </a:rPr>
              <a:t>T.C</a:t>
            </a:r>
            <a:endParaRPr lang="tr-TR" sz="1000" dirty="0" smtClean="0">
              <a:effectLst/>
              <a:latin typeface="Times New Roman"/>
              <a:ea typeface="Times New Roman"/>
            </a:endParaRPr>
          </a:p>
          <a:p>
            <a:pPr algn="ctr">
              <a:spcAft>
                <a:spcPts val="0"/>
              </a:spcAft>
              <a:tabLst>
                <a:tab pos="4127500" algn="l"/>
              </a:tabLst>
            </a:pPr>
            <a:r>
              <a:rPr lang="tr-TR" sz="1000" b="1" dirty="0" smtClean="0">
                <a:effectLst/>
                <a:latin typeface="Times New Roman"/>
                <a:ea typeface="Times New Roman"/>
              </a:rPr>
              <a:t>................................... Kaymakamlığı</a:t>
            </a:r>
            <a:endParaRPr lang="tr-TR" sz="1000" dirty="0" smtClean="0">
              <a:effectLst/>
              <a:latin typeface="Times New Roman"/>
              <a:ea typeface="Times New Roman"/>
            </a:endParaRPr>
          </a:p>
          <a:p>
            <a:pPr algn="ctr">
              <a:spcAft>
                <a:spcPts val="0"/>
              </a:spcAft>
              <a:tabLst>
                <a:tab pos="4127500" algn="l"/>
              </a:tabLst>
            </a:pPr>
            <a:r>
              <a:rPr lang="tr-TR" sz="1000" b="1" dirty="0" smtClean="0">
                <a:effectLst/>
                <a:latin typeface="Times New Roman"/>
                <a:ea typeface="Times New Roman"/>
              </a:rPr>
              <a:t>Milli Eğitim Müdürlüğü </a:t>
            </a:r>
            <a:endParaRPr lang="tr-TR" sz="1000" dirty="0" smtClean="0">
              <a:effectLst/>
              <a:latin typeface="Times New Roman"/>
              <a:ea typeface="Times New Roman"/>
            </a:endParaRPr>
          </a:p>
          <a:p>
            <a:pPr algn="ctr">
              <a:spcAft>
                <a:spcPts val="0"/>
              </a:spcAft>
              <a:tabLst>
                <a:tab pos="4127500" algn="l"/>
              </a:tabLst>
            </a:pPr>
            <a:r>
              <a:rPr lang="tr-TR" sz="1000" b="1" dirty="0" smtClean="0">
                <a:effectLst/>
                <a:latin typeface="Times New Roman"/>
                <a:ea typeface="Times New Roman"/>
              </a:rPr>
              <a:t>...................................... ORATOKULU</a:t>
            </a:r>
            <a:endParaRPr lang="tr-TR" sz="1000" dirty="0" smtClean="0">
              <a:effectLst/>
              <a:latin typeface="Times New Roman"/>
              <a:ea typeface="Times New Roman"/>
            </a:endParaRPr>
          </a:p>
          <a:p>
            <a:pPr algn="ctr">
              <a:spcBef>
                <a:spcPts val="1200"/>
              </a:spcBef>
              <a:spcAft>
                <a:spcPts val="300"/>
              </a:spcAft>
              <a:tabLst>
                <a:tab pos="4127500" algn="l"/>
              </a:tabLst>
            </a:pPr>
            <a:r>
              <a:rPr lang="tr-TR" sz="1000" b="1" kern="1600" dirty="0" smtClean="0">
                <a:effectLst/>
                <a:latin typeface="Times New Roman"/>
              </a:rPr>
              <a:t>BİREYSELLEŞTİRİLMİŞ EĞİTİM PROGRAMI DOSYASI</a:t>
            </a:r>
            <a:endParaRPr lang="tr-TR" sz="1000" b="1" kern="1600" dirty="0">
              <a:effectLst/>
              <a:latin typeface="Arial"/>
            </a:endParaRPr>
          </a:p>
        </p:txBody>
      </p:sp>
      <p:sp>
        <p:nvSpPr>
          <p:cNvPr id="11" name="Dikdörtgen 10"/>
          <p:cNvSpPr/>
          <p:nvPr/>
        </p:nvSpPr>
        <p:spPr>
          <a:xfrm>
            <a:off x="1691680" y="5923731"/>
            <a:ext cx="6408712" cy="923330"/>
          </a:xfrm>
          <a:prstGeom prst="rect">
            <a:avLst/>
          </a:prstGeom>
        </p:spPr>
        <p:txBody>
          <a:bodyPr wrap="square">
            <a:spAutoFit/>
          </a:bodyPr>
          <a:lstStyle/>
          <a:p>
            <a:pPr algn="just">
              <a:lnSpc>
                <a:spcPct val="150000"/>
              </a:lnSpc>
              <a:spcAft>
                <a:spcPts val="0"/>
              </a:spcAft>
            </a:pPr>
            <a:r>
              <a:rPr lang="tr-TR" sz="900" dirty="0" smtClean="0">
                <a:effectLst/>
                <a:latin typeface="Times New Roman"/>
                <a:ea typeface="Times New Roman"/>
              </a:rPr>
              <a:t>* Ö</a:t>
            </a:r>
            <a:r>
              <a:rPr lang="tr-TR" sz="900" i="1" dirty="0" smtClean="0">
                <a:effectLst/>
                <a:latin typeface="Times New Roman"/>
                <a:ea typeface="Times New Roman"/>
              </a:rPr>
              <a:t>ğrenci anne-baba dışında biriyle kalıyorsa.</a:t>
            </a:r>
            <a:endParaRPr lang="tr-TR" sz="900" dirty="0" smtClean="0">
              <a:effectLst/>
              <a:latin typeface="Times New Roman"/>
              <a:ea typeface="Times New Roman"/>
            </a:endParaRPr>
          </a:p>
          <a:p>
            <a:pPr algn="just">
              <a:lnSpc>
                <a:spcPct val="150000"/>
              </a:lnSpc>
              <a:spcAft>
                <a:spcPts val="0"/>
              </a:spcAft>
            </a:pPr>
            <a:r>
              <a:rPr lang="tr-TR" sz="900" i="1" dirty="0" smtClean="0">
                <a:effectLst/>
                <a:latin typeface="Times New Roman"/>
                <a:ea typeface="Times New Roman"/>
              </a:rPr>
              <a:t>**  Eğitsel Değerlendirme İsteği Formu: Rehberlik Araştırma Merkezi’ne incelenmek üzere gönderilecek öğrenci ile ilgili okul tarafından düzenlenen rapordur.</a:t>
            </a:r>
            <a:endParaRPr lang="tr-TR" sz="900" dirty="0" smtClean="0">
              <a:effectLst/>
              <a:latin typeface="Times New Roman"/>
              <a:ea typeface="Times New Roman"/>
            </a:endParaRPr>
          </a:p>
          <a:p>
            <a:pPr algn="just">
              <a:lnSpc>
                <a:spcPct val="150000"/>
              </a:lnSpc>
              <a:spcAft>
                <a:spcPts val="0"/>
              </a:spcAft>
            </a:pPr>
            <a:r>
              <a:rPr lang="tr-TR" sz="900" i="1" dirty="0" smtClean="0">
                <a:effectLst/>
                <a:latin typeface="Times New Roman"/>
                <a:ea typeface="Times New Roman"/>
              </a:rPr>
              <a:t>*** Yerleştirme Raporu: İl/İlçe Özel Eğitim Hizmetleri Kurulunca alınan yerleştirme raporudur.</a:t>
            </a:r>
            <a:endParaRPr lang="tr-TR" sz="900" dirty="0">
              <a:effectLst/>
              <a:latin typeface="Times New Roman"/>
              <a:ea typeface="Times New Roman"/>
            </a:endParaRPr>
          </a:p>
        </p:txBody>
      </p:sp>
    </p:spTree>
    <p:extLst>
      <p:ext uri="{BB962C8B-B14F-4D97-AF65-F5344CB8AC3E}">
        <p14:creationId xmlns:p14="http://schemas.microsoft.com/office/powerpoint/2010/main" val="9288839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871865764"/>
              </p:ext>
            </p:extLst>
          </p:nvPr>
        </p:nvGraphicFramePr>
        <p:xfrm>
          <a:off x="1835696" y="170304"/>
          <a:ext cx="6209030" cy="3474720"/>
        </p:xfrm>
        <a:graphic>
          <a:graphicData uri="http://schemas.openxmlformats.org/drawingml/2006/table">
            <a:tbl>
              <a:tblPr>
                <a:tableStyleId>{5C22544A-7EE6-4342-B048-85BDC9FD1C3A}</a:tableStyleId>
              </a:tblPr>
              <a:tblGrid>
                <a:gridCol w="3123565">
                  <a:extLst>
                    <a:ext uri="{9D8B030D-6E8A-4147-A177-3AD203B41FA5}">
                      <a16:colId xmlns:a16="http://schemas.microsoft.com/office/drawing/2014/main" xmlns="" val="20000"/>
                    </a:ext>
                  </a:extLst>
                </a:gridCol>
                <a:gridCol w="3085465">
                  <a:extLst>
                    <a:ext uri="{9D8B030D-6E8A-4147-A177-3AD203B41FA5}">
                      <a16:colId xmlns:a16="http://schemas.microsoft.com/office/drawing/2014/main" xmlns="" val="20001"/>
                    </a:ext>
                  </a:extLst>
                </a:gridCol>
              </a:tblGrid>
              <a:tr h="0">
                <a:tc gridSpan="2">
                  <a:txBody>
                    <a:bodyPr/>
                    <a:lstStyle/>
                    <a:p>
                      <a:pPr algn="ctr">
                        <a:spcBef>
                          <a:spcPts val="1200"/>
                        </a:spcBef>
                        <a:spcAft>
                          <a:spcPts val="300"/>
                        </a:spcAft>
                      </a:pPr>
                      <a:r>
                        <a:rPr lang="tr-TR" sz="1000" kern="1600" dirty="0">
                          <a:effectLst/>
                        </a:rPr>
                        <a:t> </a:t>
                      </a:r>
                      <a:r>
                        <a:rPr lang="tr-TR" sz="1200" kern="1600" dirty="0">
                          <a:effectLst/>
                        </a:rPr>
                        <a:t>BEP GELİŞTİRME BİRİMİ ÜYELERİ</a:t>
                      </a:r>
                      <a:endParaRPr lang="tr-TR" sz="1000" b="1" kern="1600" dirty="0">
                        <a:effectLst/>
                        <a:latin typeface="Times New Roman"/>
                      </a:endParaRPr>
                    </a:p>
                  </a:txBody>
                  <a:tcPr marL="44450" marR="44450" marT="0" marB="0"/>
                </a:tc>
                <a:tc hMerge="1">
                  <a:txBody>
                    <a:bodyPr/>
                    <a:lstStyle/>
                    <a:p>
                      <a:endParaRPr lang="tr-TR"/>
                    </a:p>
                  </a:txBody>
                  <a:tcPr/>
                </a:tc>
                <a:extLst>
                  <a:ext uri="{0D108BD9-81ED-4DB2-BD59-A6C34878D82A}">
                    <a16:rowId xmlns:a16="http://schemas.microsoft.com/office/drawing/2014/main" xmlns="" val="10000"/>
                  </a:ext>
                </a:extLst>
              </a:tr>
              <a:tr h="0">
                <a:tc>
                  <a:txBody>
                    <a:bodyPr/>
                    <a:lstStyle/>
                    <a:p>
                      <a:pPr algn="ctr">
                        <a:spcAft>
                          <a:spcPts val="0"/>
                        </a:spcAft>
                      </a:pPr>
                      <a:r>
                        <a:rPr lang="tr-TR" sz="1200">
                          <a:effectLst/>
                        </a:rPr>
                        <a:t>GÖREVİ/ KONUMU</a:t>
                      </a:r>
                      <a:endParaRPr lang="tr-TR" sz="1200">
                        <a:effectLst/>
                        <a:latin typeface="Times New Roman"/>
                        <a:ea typeface="Times New Roman"/>
                      </a:endParaRPr>
                    </a:p>
                  </a:txBody>
                  <a:tcPr marL="44450" marR="44450" marT="0" marB="0"/>
                </a:tc>
                <a:tc>
                  <a:txBody>
                    <a:bodyPr/>
                    <a:lstStyle/>
                    <a:p>
                      <a:pPr algn="ctr">
                        <a:spcAft>
                          <a:spcPts val="0"/>
                        </a:spcAft>
                      </a:pPr>
                      <a:r>
                        <a:rPr lang="tr-TR" sz="1200">
                          <a:effectLst/>
                        </a:rPr>
                        <a:t>ADI SOYADI</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1"/>
                  </a:ext>
                </a:extLst>
              </a:tr>
              <a:tr h="0">
                <a:tc>
                  <a:txBody>
                    <a:bodyPr/>
                    <a:lstStyle/>
                    <a:p>
                      <a:pPr>
                        <a:spcAft>
                          <a:spcPts val="0"/>
                        </a:spcAft>
                      </a:pPr>
                      <a:r>
                        <a:rPr lang="tr-TR" sz="1200">
                          <a:effectLst/>
                        </a:rPr>
                        <a:t> </a:t>
                      </a:r>
                    </a:p>
                    <a:p>
                      <a:pPr>
                        <a:spcAft>
                          <a:spcPts val="0"/>
                        </a:spcAft>
                      </a:pPr>
                      <a:r>
                        <a:rPr lang="tr-TR" sz="1200">
                          <a:effectLst/>
                        </a:rPr>
                        <a:t>Birim Başkanı </a:t>
                      </a:r>
                      <a:r>
                        <a:rPr lang="x-none" sz="1200">
                          <a:effectLst/>
                        </a:rPr>
                        <a:t>(Birim başkanı Okul Müdürü yada görevlendireceği Müdür Yardımcısıdır)</a:t>
                      </a:r>
                      <a:endParaRPr lang="tr-TR" sz="1200">
                        <a:effectLst/>
                        <a:latin typeface="Times New Roman"/>
                        <a:ea typeface="Times New Roman"/>
                      </a:endParaRPr>
                    </a:p>
                  </a:txBody>
                  <a:tcPr marL="44450" marR="44450" marT="0" marB="0"/>
                </a:tc>
                <a:tc>
                  <a:txBody>
                    <a:bodyPr/>
                    <a:lstStyle/>
                    <a:p>
                      <a:pPr>
                        <a:spcAft>
                          <a:spcPts val="0"/>
                        </a:spcAft>
                      </a:pPr>
                      <a:r>
                        <a:rPr lang="tr-TR" sz="1200">
                          <a:effectLst/>
                        </a:rPr>
                        <a:t> </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2"/>
                  </a:ext>
                </a:extLst>
              </a:tr>
              <a:tr h="0">
                <a:tc>
                  <a:txBody>
                    <a:bodyPr/>
                    <a:lstStyle/>
                    <a:p>
                      <a:pPr>
                        <a:spcBef>
                          <a:spcPts val="600"/>
                        </a:spcBef>
                        <a:spcAft>
                          <a:spcPts val="600"/>
                        </a:spcAft>
                      </a:pPr>
                      <a:r>
                        <a:rPr lang="tr-TR" sz="1200">
                          <a:effectLst/>
                        </a:rPr>
                        <a:t>Özel Eğitim Gerektiren Birey</a:t>
                      </a:r>
                      <a:endParaRPr lang="tr-TR" sz="1200">
                        <a:effectLst/>
                        <a:latin typeface="Times New Roman"/>
                        <a:ea typeface="Times New Roman"/>
                      </a:endParaRPr>
                    </a:p>
                  </a:txBody>
                  <a:tcPr marL="44450" marR="44450" marT="0" marB="0"/>
                </a:tc>
                <a:tc>
                  <a:txBody>
                    <a:bodyPr/>
                    <a:lstStyle/>
                    <a:p>
                      <a:pPr>
                        <a:spcAft>
                          <a:spcPts val="0"/>
                        </a:spcAft>
                      </a:pPr>
                      <a:r>
                        <a:rPr lang="tr-TR" sz="1200">
                          <a:effectLst/>
                        </a:rPr>
                        <a:t> </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3"/>
                  </a:ext>
                </a:extLst>
              </a:tr>
              <a:tr h="0">
                <a:tc>
                  <a:txBody>
                    <a:bodyPr/>
                    <a:lstStyle/>
                    <a:p>
                      <a:pPr>
                        <a:spcBef>
                          <a:spcPts val="600"/>
                        </a:spcBef>
                        <a:spcAft>
                          <a:spcPts val="600"/>
                        </a:spcAft>
                      </a:pPr>
                      <a:r>
                        <a:rPr lang="tr-TR" sz="1200">
                          <a:effectLst/>
                        </a:rPr>
                        <a:t>Aile</a:t>
                      </a:r>
                      <a:endParaRPr lang="tr-TR" sz="1200">
                        <a:effectLst/>
                        <a:latin typeface="Times New Roman"/>
                        <a:ea typeface="Times New Roman"/>
                      </a:endParaRPr>
                    </a:p>
                  </a:txBody>
                  <a:tcPr marL="44450" marR="44450" marT="0" marB="0"/>
                </a:tc>
                <a:tc>
                  <a:txBody>
                    <a:bodyPr/>
                    <a:lstStyle/>
                    <a:p>
                      <a:pPr>
                        <a:spcAft>
                          <a:spcPts val="0"/>
                        </a:spcAft>
                      </a:pPr>
                      <a:r>
                        <a:rPr lang="tr-TR" sz="1200">
                          <a:effectLst/>
                        </a:rPr>
                        <a:t> </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4"/>
                  </a:ext>
                </a:extLst>
              </a:tr>
              <a:tr h="0">
                <a:tc>
                  <a:txBody>
                    <a:bodyPr/>
                    <a:lstStyle/>
                    <a:p>
                      <a:pPr>
                        <a:spcAft>
                          <a:spcPts val="0"/>
                        </a:spcAft>
                      </a:pPr>
                      <a:r>
                        <a:rPr lang="tr-TR" sz="1200" dirty="0">
                          <a:effectLst/>
                        </a:rPr>
                        <a:t> </a:t>
                      </a:r>
                    </a:p>
                    <a:p>
                      <a:pPr>
                        <a:spcAft>
                          <a:spcPts val="0"/>
                        </a:spcAft>
                      </a:pPr>
                      <a:r>
                        <a:rPr lang="tr-TR" sz="1200" dirty="0">
                          <a:effectLst/>
                        </a:rPr>
                        <a:t> </a:t>
                      </a:r>
                    </a:p>
                    <a:p>
                      <a:pPr>
                        <a:spcAft>
                          <a:spcPts val="0"/>
                        </a:spcAft>
                      </a:pPr>
                      <a:r>
                        <a:rPr lang="tr-TR" sz="1200" dirty="0">
                          <a:effectLst/>
                        </a:rPr>
                        <a:t> </a:t>
                      </a:r>
                    </a:p>
                    <a:p>
                      <a:pPr>
                        <a:spcAft>
                          <a:spcPts val="0"/>
                        </a:spcAft>
                      </a:pPr>
                      <a:r>
                        <a:rPr lang="tr-TR" sz="1200" dirty="0">
                          <a:effectLst/>
                        </a:rPr>
                        <a:t> </a:t>
                      </a:r>
                    </a:p>
                    <a:p>
                      <a:pPr>
                        <a:spcAft>
                          <a:spcPts val="0"/>
                        </a:spcAft>
                      </a:pPr>
                      <a:r>
                        <a:rPr lang="tr-TR" sz="1200" dirty="0">
                          <a:effectLst/>
                        </a:rPr>
                        <a:t>Öğretmenler*</a:t>
                      </a:r>
                    </a:p>
                    <a:p>
                      <a:pPr>
                        <a:spcAft>
                          <a:spcPts val="0"/>
                        </a:spcAft>
                      </a:pPr>
                      <a:r>
                        <a:rPr lang="tr-TR" sz="1200" dirty="0">
                          <a:effectLst/>
                        </a:rPr>
                        <a:t> </a:t>
                      </a:r>
                    </a:p>
                    <a:p>
                      <a:pPr>
                        <a:spcAft>
                          <a:spcPts val="0"/>
                        </a:spcAft>
                      </a:pPr>
                      <a:r>
                        <a:rPr lang="tr-TR" sz="1200" dirty="0">
                          <a:effectLst/>
                        </a:rPr>
                        <a:t> </a:t>
                      </a:r>
                    </a:p>
                    <a:p>
                      <a:pPr>
                        <a:spcAft>
                          <a:spcPts val="0"/>
                        </a:spcAft>
                      </a:pPr>
                      <a:r>
                        <a:rPr lang="tr-TR" sz="1200" dirty="0">
                          <a:effectLst/>
                        </a:rPr>
                        <a:t> </a:t>
                      </a:r>
                      <a:endParaRPr lang="tr-TR" sz="1200" dirty="0">
                        <a:effectLst/>
                        <a:latin typeface="Times New Roman"/>
                        <a:ea typeface="Times New Roman"/>
                      </a:endParaRPr>
                    </a:p>
                  </a:txBody>
                  <a:tcPr marL="44450" marR="44450" marT="0" marB="0"/>
                </a:tc>
                <a:tc>
                  <a:txBody>
                    <a:bodyPr/>
                    <a:lstStyle/>
                    <a:p>
                      <a:pPr>
                        <a:spcAft>
                          <a:spcPts val="0"/>
                        </a:spcAft>
                      </a:pPr>
                      <a:r>
                        <a:rPr lang="tr-TR" sz="1200">
                          <a:effectLst/>
                        </a:rPr>
                        <a:t> </a:t>
                      </a:r>
                    </a:p>
                    <a:p>
                      <a:pPr>
                        <a:spcAft>
                          <a:spcPts val="0"/>
                        </a:spcAft>
                      </a:pPr>
                      <a:r>
                        <a:rPr lang="tr-TR" sz="1200">
                          <a:effectLst/>
                        </a:rPr>
                        <a:t> </a:t>
                      </a:r>
                    </a:p>
                    <a:p>
                      <a:pPr>
                        <a:spcAft>
                          <a:spcPts val="0"/>
                        </a:spcAft>
                      </a:pPr>
                      <a:r>
                        <a:rPr lang="tr-TR" sz="1200">
                          <a:effectLst/>
                        </a:rPr>
                        <a:t> </a:t>
                      </a:r>
                    </a:p>
                    <a:p>
                      <a:pPr>
                        <a:spcAft>
                          <a:spcPts val="0"/>
                        </a:spcAft>
                      </a:pPr>
                      <a:r>
                        <a:rPr lang="tr-TR" sz="1200">
                          <a:effectLst/>
                        </a:rPr>
                        <a:t> </a:t>
                      </a:r>
                    </a:p>
                    <a:p>
                      <a:pPr>
                        <a:spcAft>
                          <a:spcPts val="0"/>
                        </a:spcAft>
                      </a:pPr>
                      <a:r>
                        <a:rPr lang="tr-TR" sz="1200">
                          <a:effectLst/>
                        </a:rPr>
                        <a:t> </a:t>
                      </a:r>
                    </a:p>
                    <a:p>
                      <a:pPr>
                        <a:spcAft>
                          <a:spcPts val="0"/>
                        </a:spcAft>
                      </a:pPr>
                      <a:r>
                        <a:rPr lang="tr-TR" sz="1200">
                          <a:effectLst/>
                        </a:rPr>
                        <a:t> </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5"/>
                  </a:ext>
                </a:extLst>
              </a:tr>
              <a:tr h="0">
                <a:tc>
                  <a:txBody>
                    <a:bodyPr/>
                    <a:lstStyle/>
                    <a:p>
                      <a:pPr>
                        <a:spcAft>
                          <a:spcPts val="0"/>
                        </a:spcAft>
                      </a:pPr>
                      <a:r>
                        <a:rPr lang="tr-TR" sz="1200">
                          <a:effectLst/>
                        </a:rPr>
                        <a:t>Rehber Öğretmen- Psikolojik Danışman</a:t>
                      </a:r>
                      <a:endParaRPr lang="tr-TR" sz="1200">
                        <a:effectLst/>
                        <a:latin typeface="Times New Roman"/>
                        <a:ea typeface="Times New Roman"/>
                      </a:endParaRPr>
                    </a:p>
                  </a:txBody>
                  <a:tcPr marL="44450" marR="44450" marT="0" marB="0"/>
                </a:tc>
                <a:tc>
                  <a:txBody>
                    <a:bodyPr/>
                    <a:lstStyle/>
                    <a:p>
                      <a:pPr>
                        <a:spcAft>
                          <a:spcPts val="0"/>
                        </a:spcAft>
                        <a:tabLst>
                          <a:tab pos="812800" algn="l"/>
                        </a:tabLst>
                      </a:pPr>
                      <a:r>
                        <a:rPr lang="tr-TR" sz="1200">
                          <a:effectLst/>
                        </a:rPr>
                        <a:t>	</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6"/>
                  </a:ext>
                </a:extLst>
              </a:tr>
              <a:tr h="0">
                <a:tc>
                  <a:txBody>
                    <a:bodyPr/>
                    <a:lstStyle/>
                    <a:p>
                      <a:pPr>
                        <a:spcAft>
                          <a:spcPts val="0"/>
                        </a:spcAft>
                      </a:pPr>
                      <a:r>
                        <a:rPr lang="tr-TR" sz="1200">
                          <a:effectLst/>
                        </a:rPr>
                        <a:t>RAM Temsilcisi (Varsa)</a:t>
                      </a:r>
                      <a:endParaRPr lang="tr-TR" sz="1200">
                        <a:effectLst/>
                        <a:latin typeface="Times New Roman"/>
                        <a:ea typeface="Times New Roman"/>
                      </a:endParaRPr>
                    </a:p>
                  </a:txBody>
                  <a:tcPr marL="44450" marR="44450" marT="0" marB="0"/>
                </a:tc>
                <a:tc>
                  <a:txBody>
                    <a:bodyPr/>
                    <a:lstStyle/>
                    <a:p>
                      <a:pPr>
                        <a:spcAft>
                          <a:spcPts val="0"/>
                        </a:spcAft>
                      </a:pPr>
                      <a:r>
                        <a:rPr lang="tr-TR" sz="1200">
                          <a:effectLst/>
                        </a:rPr>
                        <a:t> </a:t>
                      </a:r>
                      <a:endParaRPr lang="tr-TR" sz="1200">
                        <a:effectLst/>
                        <a:latin typeface="Times New Roman"/>
                        <a:ea typeface="Times New Roman"/>
                      </a:endParaRPr>
                    </a:p>
                  </a:txBody>
                  <a:tcPr marL="44450" marR="44450" marT="0" marB="0"/>
                </a:tc>
                <a:extLst>
                  <a:ext uri="{0D108BD9-81ED-4DB2-BD59-A6C34878D82A}">
                    <a16:rowId xmlns:a16="http://schemas.microsoft.com/office/drawing/2014/main" xmlns="" val="10007"/>
                  </a:ext>
                </a:extLst>
              </a:tr>
              <a:tr h="0">
                <a:tc>
                  <a:txBody>
                    <a:bodyPr/>
                    <a:lstStyle/>
                    <a:p>
                      <a:pPr>
                        <a:spcAft>
                          <a:spcPts val="0"/>
                        </a:spcAft>
                      </a:pPr>
                      <a:r>
                        <a:rPr lang="tr-TR" sz="1200">
                          <a:effectLst/>
                        </a:rPr>
                        <a:t>Gezerek Özel Eğitim Görevi Verilen Öğretmen (Varsa)</a:t>
                      </a:r>
                      <a:endParaRPr lang="tr-TR" sz="1200">
                        <a:effectLst/>
                        <a:latin typeface="Times New Roman"/>
                        <a:ea typeface="Times New Roman"/>
                      </a:endParaRPr>
                    </a:p>
                  </a:txBody>
                  <a:tcPr marL="44450" marR="44450" marT="0" marB="0"/>
                </a:tc>
                <a:tc>
                  <a:txBody>
                    <a:bodyPr/>
                    <a:lstStyle/>
                    <a:p>
                      <a:pPr>
                        <a:spcAft>
                          <a:spcPts val="0"/>
                        </a:spcAft>
                      </a:pPr>
                      <a:r>
                        <a:rPr lang="tr-TR" sz="1200" dirty="0">
                          <a:effectLst/>
                        </a:rPr>
                        <a:t> </a:t>
                      </a:r>
                      <a:endParaRPr lang="tr-TR" sz="1200" dirty="0">
                        <a:effectLst/>
                        <a:latin typeface="Times New Roman"/>
                        <a:ea typeface="Times New Roman"/>
                      </a:endParaRPr>
                    </a:p>
                  </a:txBody>
                  <a:tcPr marL="44450" marR="44450" marT="0" marB="0"/>
                </a:tc>
                <a:extLst>
                  <a:ext uri="{0D108BD9-81ED-4DB2-BD59-A6C34878D82A}">
                    <a16:rowId xmlns:a16="http://schemas.microsoft.com/office/drawing/2014/main" xmlns="" val="10008"/>
                  </a:ext>
                </a:extLst>
              </a:tr>
            </a:tbl>
          </a:graphicData>
        </a:graphic>
      </p:graphicFrame>
      <p:pic>
        <p:nvPicPr>
          <p:cNvPr id="614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3789040"/>
            <a:ext cx="6521450" cy="2632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9553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78593392"/>
              </p:ext>
            </p:extLst>
          </p:nvPr>
        </p:nvGraphicFramePr>
        <p:xfrm>
          <a:off x="1187623" y="116634"/>
          <a:ext cx="7776864" cy="6732249"/>
        </p:xfrm>
        <a:graphic>
          <a:graphicData uri="http://schemas.openxmlformats.org/drawingml/2006/table">
            <a:tbl>
              <a:tblPr firstRow="1" firstCol="1" bandRow="1"/>
              <a:tblGrid>
                <a:gridCol w="3202094">
                  <a:extLst>
                    <a:ext uri="{9D8B030D-6E8A-4147-A177-3AD203B41FA5}">
                      <a16:colId xmlns:a16="http://schemas.microsoft.com/office/drawing/2014/main" xmlns="" val="20000"/>
                    </a:ext>
                  </a:extLst>
                </a:gridCol>
                <a:gridCol w="2426348">
                  <a:extLst>
                    <a:ext uri="{9D8B030D-6E8A-4147-A177-3AD203B41FA5}">
                      <a16:colId xmlns:a16="http://schemas.microsoft.com/office/drawing/2014/main" xmlns="" val="20001"/>
                    </a:ext>
                  </a:extLst>
                </a:gridCol>
                <a:gridCol w="115804">
                  <a:extLst>
                    <a:ext uri="{9D8B030D-6E8A-4147-A177-3AD203B41FA5}">
                      <a16:colId xmlns:a16="http://schemas.microsoft.com/office/drawing/2014/main" xmlns="" val="20002"/>
                    </a:ext>
                  </a:extLst>
                </a:gridCol>
                <a:gridCol w="2032618">
                  <a:extLst>
                    <a:ext uri="{9D8B030D-6E8A-4147-A177-3AD203B41FA5}">
                      <a16:colId xmlns:a16="http://schemas.microsoft.com/office/drawing/2014/main" xmlns="" val="20003"/>
                    </a:ext>
                  </a:extLst>
                </a:gridCol>
              </a:tblGrid>
              <a:tr h="204697">
                <a:tc gridSpan="4">
                  <a:txBody>
                    <a:bodyPr/>
                    <a:lstStyle/>
                    <a:p>
                      <a:pPr algn="ctr">
                        <a:spcAft>
                          <a:spcPts val="0"/>
                        </a:spcAft>
                      </a:pPr>
                      <a:r>
                        <a:rPr lang="tr-TR" sz="900" b="1" dirty="0">
                          <a:effectLst/>
                          <a:latin typeface="Times New Roman"/>
                          <a:ea typeface="Times New Roman"/>
                        </a:rPr>
                        <a:t>ÖĞRENCİ TANIMA KARTI</a:t>
                      </a:r>
                      <a:endParaRPr lang="tr-TR" sz="600" dirty="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28884">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a:noFill/>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1"/>
                  </a:ext>
                </a:extLst>
              </a:tr>
              <a:tr h="204697">
                <a:tc>
                  <a:txBody>
                    <a:bodyPr/>
                    <a:lstStyle/>
                    <a:p>
                      <a:pPr>
                        <a:spcAft>
                          <a:spcPts val="0"/>
                        </a:spcAft>
                      </a:pPr>
                      <a:r>
                        <a:rPr lang="tr-TR" sz="600" b="1" dirty="0">
                          <a:effectLst/>
                          <a:latin typeface="Times New Roman"/>
                          <a:ea typeface="Times New Roman"/>
                        </a:rPr>
                        <a:t>ADI SOYADI</a:t>
                      </a:r>
                      <a:endParaRPr lang="tr-TR" sz="600" dirty="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2"/>
                  </a:ext>
                </a:extLst>
              </a:tr>
              <a:tr h="204697">
                <a:tc>
                  <a:txBody>
                    <a:bodyPr/>
                    <a:lstStyle/>
                    <a:p>
                      <a:pPr>
                        <a:spcAft>
                          <a:spcPts val="0"/>
                        </a:spcAft>
                      </a:pPr>
                      <a:r>
                        <a:rPr lang="tr-TR" sz="600" b="1">
                          <a:effectLst/>
                          <a:latin typeface="Times New Roman"/>
                          <a:ea typeface="Times New Roman"/>
                        </a:rPr>
                        <a:t>NUMARASI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3"/>
                  </a:ext>
                </a:extLst>
              </a:tr>
              <a:tr h="204697">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a:noFill/>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04"/>
                  </a:ext>
                </a:extLst>
              </a:tr>
              <a:tr h="250186">
                <a:tc>
                  <a:txBody>
                    <a:bodyPr/>
                    <a:lstStyle/>
                    <a:p>
                      <a:pPr>
                        <a:spcAft>
                          <a:spcPts val="0"/>
                        </a:spcAft>
                      </a:pPr>
                      <a:r>
                        <a:rPr lang="tr-TR" sz="600" b="1">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600" b="1">
                          <a:effectLst/>
                          <a:latin typeface="Times New Roman"/>
                          <a:ea typeface="Times New Roman"/>
                        </a:rPr>
                        <a:t>ANNESİNİN</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r>
                        <a:rPr lang="tr-TR" sz="600" b="1">
                          <a:effectLst/>
                          <a:latin typeface="Times New Roman"/>
                          <a:ea typeface="Times New Roman"/>
                        </a:rPr>
                        <a:t>BABASININ</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05"/>
                  </a:ext>
                </a:extLst>
              </a:tr>
              <a:tr h="318417">
                <a:tc>
                  <a:txBody>
                    <a:bodyPr/>
                    <a:lstStyle/>
                    <a:p>
                      <a:pPr>
                        <a:spcAft>
                          <a:spcPts val="0"/>
                        </a:spcAft>
                      </a:pPr>
                      <a:r>
                        <a:rPr lang="tr-TR" sz="500" b="1">
                          <a:effectLst/>
                          <a:latin typeface="Times New Roman"/>
                          <a:ea typeface="Times New Roman"/>
                        </a:rPr>
                        <a:t>ADI SOYADI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06"/>
                  </a:ext>
                </a:extLst>
              </a:tr>
              <a:tr h="318417">
                <a:tc>
                  <a:txBody>
                    <a:bodyPr/>
                    <a:lstStyle/>
                    <a:p>
                      <a:pPr>
                        <a:spcAft>
                          <a:spcPts val="0"/>
                        </a:spcAft>
                      </a:pPr>
                      <a:r>
                        <a:rPr lang="tr-TR" sz="500" b="1">
                          <a:effectLst/>
                          <a:latin typeface="Times New Roman"/>
                          <a:ea typeface="Times New Roman"/>
                        </a:rPr>
                        <a:t>ÖĞRENİM DÜZEYİ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07"/>
                  </a:ext>
                </a:extLst>
              </a:tr>
              <a:tr h="318417">
                <a:tc>
                  <a:txBody>
                    <a:bodyPr/>
                    <a:lstStyle/>
                    <a:p>
                      <a:pPr>
                        <a:spcAft>
                          <a:spcPts val="0"/>
                        </a:spcAft>
                      </a:pPr>
                      <a:r>
                        <a:rPr lang="tr-TR" sz="500" b="1">
                          <a:effectLst/>
                          <a:latin typeface="Times New Roman"/>
                          <a:ea typeface="Times New Roman"/>
                        </a:rPr>
                        <a:t>ÖZ MÜ - ÜVEY Mİ?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08"/>
                  </a:ext>
                </a:extLst>
              </a:tr>
              <a:tr h="318417">
                <a:tc>
                  <a:txBody>
                    <a:bodyPr/>
                    <a:lstStyle/>
                    <a:p>
                      <a:pPr>
                        <a:spcAft>
                          <a:spcPts val="0"/>
                        </a:spcAft>
                      </a:pPr>
                      <a:r>
                        <a:rPr lang="tr-TR" sz="500" b="1">
                          <a:effectLst/>
                          <a:latin typeface="Times New Roman"/>
                          <a:ea typeface="Times New Roman"/>
                        </a:rPr>
                        <a:t>MESLEĞİ- AYLIK GELİRİ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09"/>
                  </a:ext>
                </a:extLst>
              </a:tr>
              <a:tr h="318417">
                <a:tc>
                  <a:txBody>
                    <a:bodyPr/>
                    <a:lstStyle/>
                    <a:p>
                      <a:pPr>
                        <a:spcAft>
                          <a:spcPts val="0"/>
                        </a:spcAft>
                      </a:pPr>
                      <a:r>
                        <a:rPr lang="tr-TR" sz="500" b="1">
                          <a:effectLst/>
                          <a:latin typeface="Times New Roman"/>
                          <a:ea typeface="Times New Roman"/>
                        </a:rPr>
                        <a:t>SAĞ MI?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10"/>
                  </a:ext>
                </a:extLst>
              </a:tr>
              <a:tr h="318417">
                <a:tc>
                  <a:txBody>
                    <a:bodyPr/>
                    <a:lstStyle/>
                    <a:p>
                      <a:pPr>
                        <a:spcAft>
                          <a:spcPts val="0"/>
                        </a:spcAft>
                      </a:pPr>
                      <a:r>
                        <a:rPr lang="tr-TR" sz="500" b="1">
                          <a:effectLst/>
                          <a:latin typeface="Times New Roman"/>
                          <a:ea typeface="Times New Roman"/>
                        </a:rPr>
                        <a:t>EV TELEFONU</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11"/>
                  </a:ext>
                </a:extLst>
              </a:tr>
              <a:tr h="318417">
                <a:tc>
                  <a:txBody>
                    <a:bodyPr/>
                    <a:lstStyle/>
                    <a:p>
                      <a:pPr>
                        <a:spcAft>
                          <a:spcPts val="0"/>
                        </a:spcAft>
                      </a:pPr>
                      <a:r>
                        <a:rPr lang="tr-TR" sz="500" b="1">
                          <a:effectLst/>
                          <a:latin typeface="Times New Roman"/>
                          <a:ea typeface="Times New Roman"/>
                        </a:rPr>
                        <a:t>İŞ TELEFONU</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12"/>
                  </a:ext>
                </a:extLst>
              </a:tr>
              <a:tr h="318417">
                <a:tc>
                  <a:txBody>
                    <a:bodyPr/>
                    <a:lstStyle/>
                    <a:p>
                      <a:pPr>
                        <a:spcAft>
                          <a:spcPts val="0"/>
                        </a:spcAft>
                      </a:pPr>
                      <a:r>
                        <a:rPr lang="tr-TR" sz="500" b="1">
                          <a:effectLst/>
                          <a:latin typeface="Times New Roman"/>
                          <a:ea typeface="Times New Roman"/>
                        </a:rPr>
                        <a:t>CEP TELEFONU</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xmlns="" val="10013"/>
                  </a:ext>
                </a:extLst>
              </a:tr>
              <a:tr h="318417">
                <a:tc>
                  <a:txBody>
                    <a:bodyPr/>
                    <a:lstStyle/>
                    <a:p>
                      <a:pPr>
                        <a:spcAft>
                          <a:spcPts val="0"/>
                        </a:spcAft>
                      </a:pPr>
                      <a:r>
                        <a:rPr lang="tr-TR" sz="500" b="1">
                          <a:effectLst/>
                          <a:latin typeface="Times New Roman"/>
                          <a:ea typeface="Times New Roman"/>
                        </a:rPr>
                        <a:t>KARDEŞ SAYISI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4"/>
                  </a:ext>
                </a:extLst>
              </a:tr>
              <a:tr h="318417">
                <a:tc>
                  <a:txBody>
                    <a:bodyPr/>
                    <a:lstStyle/>
                    <a:p>
                      <a:pPr>
                        <a:spcAft>
                          <a:spcPts val="0"/>
                        </a:spcAft>
                      </a:pPr>
                      <a:r>
                        <a:rPr lang="tr-TR" sz="500" b="1">
                          <a:effectLst/>
                          <a:latin typeface="Times New Roman"/>
                          <a:ea typeface="Times New Roman"/>
                        </a:rPr>
                        <a:t>EVDE KENDİ ODASI VAR MI?</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5"/>
                  </a:ext>
                </a:extLst>
              </a:tr>
              <a:tr h="318417">
                <a:tc>
                  <a:txBody>
                    <a:bodyPr/>
                    <a:lstStyle/>
                    <a:p>
                      <a:pPr>
                        <a:spcAft>
                          <a:spcPts val="0"/>
                        </a:spcAft>
                      </a:pPr>
                      <a:r>
                        <a:rPr lang="tr-TR" sz="500" b="1">
                          <a:effectLst/>
                          <a:latin typeface="Times New Roman"/>
                          <a:ea typeface="Times New Roman"/>
                        </a:rPr>
                        <a:t>YETERSİZLİĞİNE YÖNELİK DESTEK EĞİTİMİ ALIYOR MU?</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6"/>
                  </a:ext>
                </a:extLst>
              </a:tr>
              <a:tr h="318417">
                <a:tc>
                  <a:txBody>
                    <a:bodyPr/>
                    <a:lstStyle/>
                    <a:p>
                      <a:pPr>
                        <a:spcAft>
                          <a:spcPts val="0"/>
                        </a:spcAft>
                      </a:pPr>
                      <a:r>
                        <a:rPr lang="tr-TR" sz="500" b="1">
                          <a:effectLst/>
                          <a:latin typeface="Times New Roman"/>
                          <a:ea typeface="Times New Roman"/>
                        </a:rPr>
                        <a:t>SINIF TEKRARI VAR MI? HANGİ SINIFTA?</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7"/>
                  </a:ext>
                </a:extLst>
              </a:tr>
              <a:tr h="318417">
                <a:tc>
                  <a:txBody>
                    <a:bodyPr/>
                    <a:lstStyle/>
                    <a:p>
                      <a:pPr>
                        <a:spcAft>
                          <a:spcPts val="0"/>
                        </a:spcAft>
                      </a:pPr>
                      <a:r>
                        <a:rPr lang="tr-TR" sz="500" b="1">
                          <a:effectLst/>
                          <a:latin typeface="Times New Roman"/>
                          <a:ea typeface="Times New Roman"/>
                        </a:rPr>
                        <a:t>OKUL DEĞİŞİKLİĞİ VARSA NEDENİ NEDİR?</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8"/>
                  </a:ext>
                </a:extLst>
              </a:tr>
              <a:tr h="318417">
                <a:tc>
                  <a:txBody>
                    <a:bodyPr/>
                    <a:lstStyle/>
                    <a:p>
                      <a:pPr>
                        <a:spcAft>
                          <a:spcPts val="0"/>
                        </a:spcAft>
                      </a:pPr>
                      <a:r>
                        <a:rPr lang="tr-TR" sz="500" b="1">
                          <a:effectLst/>
                          <a:latin typeface="Times New Roman"/>
                          <a:ea typeface="Times New Roman"/>
                        </a:rPr>
                        <a:t>GEÇİRDİĞİ HASTALIKLAR</a:t>
                      </a:r>
                      <a:endParaRPr lang="tr-TR" sz="600">
                        <a:effectLst/>
                        <a:latin typeface="Times New Roman"/>
                        <a:ea typeface="Times New Roman"/>
                      </a:endParaRPr>
                    </a:p>
                  </a:txBody>
                  <a:tcPr marL="23785" marR="237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19"/>
                  </a:ext>
                </a:extLst>
              </a:tr>
              <a:tr h="318417">
                <a:tc>
                  <a:txBody>
                    <a:bodyPr/>
                    <a:lstStyle/>
                    <a:p>
                      <a:pPr>
                        <a:spcAft>
                          <a:spcPts val="0"/>
                        </a:spcAft>
                      </a:pPr>
                      <a:r>
                        <a:rPr lang="tr-TR" sz="500" b="1">
                          <a:effectLst/>
                          <a:latin typeface="Times New Roman"/>
                          <a:ea typeface="Times New Roman"/>
                        </a:rPr>
                        <a:t>YETERSİZLİĞİNE YÖNELİK KULLANDIĞI CİHAZ, PROTEZ, ORTEZ</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500">
                          <a:effectLst/>
                          <a:latin typeface="Times New Roman"/>
                          <a:ea typeface="Times New Roman"/>
                        </a:rPr>
                        <a:t> </a:t>
                      </a:r>
                      <a:endParaRPr lang="tr-TR" sz="60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0"/>
                  </a:ext>
                </a:extLst>
              </a:tr>
              <a:tr h="758136">
                <a:tc>
                  <a:txBody>
                    <a:bodyPr/>
                    <a:lstStyle/>
                    <a:p>
                      <a:pPr>
                        <a:spcAft>
                          <a:spcPts val="0"/>
                        </a:spcAft>
                      </a:pPr>
                      <a:r>
                        <a:rPr lang="tr-TR" sz="500" b="1">
                          <a:effectLst/>
                          <a:latin typeface="Times New Roman"/>
                          <a:ea typeface="Times New Roman"/>
                        </a:rPr>
                        <a:t>ÖĞRETMENİN BİLMESİ GEREKLİ ÖZEL BİLGİLER (alerji, sürekli kullandığı ilaç, terleme, epilepsi, korku, altını ıslatma v.b)</a:t>
                      </a:r>
                      <a:endParaRPr lang="tr-TR" sz="600">
                        <a:effectLst/>
                        <a:latin typeface="Times New Roman"/>
                        <a:ea typeface="Times New Roman"/>
                      </a:endParaRPr>
                    </a:p>
                  </a:txBody>
                  <a:tcPr marL="23785" marR="237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tr-TR" sz="500" dirty="0">
                          <a:effectLst/>
                          <a:latin typeface="Times New Roman"/>
                          <a:ea typeface="Times New Roman"/>
                        </a:rPr>
                        <a:t> </a:t>
                      </a:r>
                      <a:endParaRPr lang="tr-TR" sz="600" dirty="0">
                        <a:effectLst/>
                        <a:latin typeface="Times New Roman"/>
                        <a:ea typeface="Times New Roman"/>
                      </a:endParaRPr>
                    </a:p>
                  </a:txBody>
                  <a:tcPr marL="23785" marR="2378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1"/>
                  </a:ext>
                </a:extLst>
              </a:tr>
            </a:tbl>
          </a:graphicData>
        </a:graphic>
      </p:graphicFrame>
    </p:spTree>
    <p:extLst>
      <p:ext uri="{BB962C8B-B14F-4D97-AF65-F5344CB8AC3E}">
        <p14:creationId xmlns:p14="http://schemas.microsoft.com/office/powerpoint/2010/main" val="14835056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13886668"/>
              </p:ext>
            </p:extLst>
          </p:nvPr>
        </p:nvGraphicFramePr>
        <p:xfrm>
          <a:off x="971601" y="116630"/>
          <a:ext cx="8183829" cy="5742301"/>
        </p:xfrm>
        <a:graphic>
          <a:graphicData uri="http://schemas.openxmlformats.org/drawingml/2006/table">
            <a:tbl>
              <a:tblPr firstRow="1" firstCol="1" lastRow="1" lastCol="1" bandRow="1" bandCol="1"/>
              <a:tblGrid>
                <a:gridCol w="1043569">
                  <a:extLst>
                    <a:ext uri="{9D8B030D-6E8A-4147-A177-3AD203B41FA5}">
                      <a16:colId xmlns:a16="http://schemas.microsoft.com/office/drawing/2014/main" xmlns="" val="20000"/>
                    </a:ext>
                  </a:extLst>
                </a:gridCol>
                <a:gridCol w="1684875">
                  <a:extLst>
                    <a:ext uri="{9D8B030D-6E8A-4147-A177-3AD203B41FA5}">
                      <a16:colId xmlns:a16="http://schemas.microsoft.com/office/drawing/2014/main" xmlns="" val="20001"/>
                    </a:ext>
                  </a:extLst>
                </a:gridCol>
                <a:gridCol w="1364222">
                  <a:extLst>
                    <a:ext uri="{9D8B030D-6E8A-4147-A177-3AD203B41FA5}">
                      <a16:colId xmlns:a16="http://schemas.microsoft.com/office/drawing/2014/main" xmlns="" val="20002"/>
                    </a:ext>
                  </a:extLst>
                </a:gridCol>
                <a:gridCol w="1283191">
                  <a:extLst>
                    <a:ext uri="{9D8B030D-6E8A-4147-A177-3AD203B41FA5}">
                      <a16:colId xmlns:a16="http://schemas.microsoft.com/office/drawing/2014/main" xmlns="" val="20003"/>
                    </a:ext>
                  </a:extLst>
                </a:gridCol>
                <a:gridCol w="91277">
                  <a:extLst>
                    <a:ext uri="{9D8B030D-6E8A-4147-A177-3AD203B41FA5}">
                      <a16:colId xmlns:a16="http://schemas.microsoft.com/office/drawing/2014/main" xmlns="" val="20004"/>
                    </a:ext>
                  </a:extLst>
                </a:gridCol>
                <a:gridCol w="91277">
                  <a:extLst>
                    <a:ext uri="{9D8B030D-6E8A-4147-A177-3AD203B41FA5}">
                      <a16:colId xmlns:a16="http://schemas.microsoft.com/office/drawing/2014/main" xmlns="" val="20005"/>
                    </a:ext>
                  </a:extLst>
                </a:gridCol>
                <a:gridCol w="1691241">
                  <a:extLst>
                    <a:ext uri="{9D8B030D-6E8A-4147-A177-3AD203B41FA5}">
                      <a16:colId xmlns:a16="http://schemas.microsoft.com/office/drawing/2014/main" xmlns="" val="20006"/>
                    </a:ext>
                  </a:extLst>
                </a:gridCol>
                <a:gridCol w="934177">
                  <a:extLst>
                    <a:ext uri="{9D8B030D-6E8A-4147-A177-3AD203B41FA5}">
                      <a16:colId xmlns:a16="http://schemas.microsoft.com/office/drawing/2014/main" xmlns="" val="20007"/>
                    </a:ext>
                  </a:extLst>
                </a:gridCol>
              </a:tblGrid>
              <a:tr h="210551">
                <a:tc gridSpan="8">
                  <a:txBody>
                    <a:bodyPr/>
                    <a:lstStyle/>
                    <a:p>
                      <a:pPr algn="ctr">
                        <a:spcAft>
                          <a:spcPts val="0"/>
                        </a:spcAft>
                      </a:pPr>
                      <a:r>
                        <a:rPr lang="tr-TR" sz="1100" b="1" dirty="0">
                          <a:effectLst/>
                          <a:latin typeface="Times New Roman"/>
                          <a:ea typeface="Times New Roman"/>
                        </a:rPr>
                        <a:t>İLK BEP TOPLANTISI</a:t>
                      </a:r>
                      <a:endParaRPr lang="tr-TR" sz="1000" dirty="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0"/>
                  </a:ext>
                </a:extLst>
              </a:tr>
              <a:tr h="172270">
                <a:tc gridSpan="8">
                  <a:txBody>
                    <a:bodyPr/>
                    <a:lstStyle/>
                    <a:p>
                      <a:pPr>
                        <a:spcAft>
                          <a:spcPts val="0"/>
                        </a:spcAft>
                      </a:pPr>
                      <a:r>
                        <a:rPr lang="tr-TR" sz="900" b="1">
                          <a:effectLst/>
                          <a:latin typeface="Times New Roman"/>
                          <a:ea typeface="Times New Roman"/>
                        </a:rPr>
                        <a:t>ÖĞRENCİNİN</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1"/>
                  </a:ext>
                </a:extLst>
              </a:tr>
              <a:tr h="191410">
                <a:tc>
                  <a:txBody>
                    <a:bodyPr/>
                    <a:lstStyle/>
                    <a:p>
                      <a:pPr>
                        <a:spcAft>
                          <a:spcPts val="0"/>
                        </a:spcAft>
                      </a:pPr>
                      <a:r>
                        <a:rPr lang="tr-TR" sz="1000" b="1">
                          <a:effectLst/>
                          <a:latin typeface="Times New Roman"/>
                          <a:ea typeface="Times New Roman"/>
                        </a:rPr>
                        <a:t>Adı Soyadı</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Toplantı Tarihi</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2"/>
                  </a:ext>
                </a:extLst>
              </a:tr>
              <a:tr h="191410">
                <a:tc>
                  <a:txBody>
                    <a:bodyPr/>
                    <a:lstStyle/>
                    <a:p>
                      <a:pPr>
                        <a:spcAft>
                          <a:spcPts val="0"/>
                        </a:spcAft>
                      </a:pPr>
                      <a:r>
                        <a:rPr lang="tr-TR" sz="1000" b="1">
                          <a:effectLst/>
                          <a:latin typeface="Times New Roman"/>
                          <a:ea typeface="Times New Roman"/>
                        </a:rPr>
                        <a:t>Doğum Tarihi</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Cinsiyeti</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spcAft>
                          <a:spcPts val="0"/>
                        </a:spcAft>
                      </a:pPr>
                      <a:r>
                        <a:rPr lang="tr-TR" sz="1000">
                          <a:effectLst/>
                          <a:latin typeface="Times New Roman"/>
                          <a:ea typeface="Times New Roman"/>
                        </a:rPr>
                        <a:t>BEP’in Tamamlanacağı Tarih*</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3"/>
                  </a:ext>
                </a:extLst>
              </a:tr>
              <a:tr h="191410">
                <a:tc>
                  <a:txBody>
                    <a:bodyPr/>
                    <a:lstStyle/>
                    <a:p>
                      <a:pPr>
                        <a:spcAft>
                          <a:spcPts val="0"/>
                        </a:spcAft>
                      </a:pPr>
                      <a:r>
                        <a:rPr lang="tr-TR" sz="1000" b="1">
                          <a:effectLst/>
                          <a:latin typeface="Times New Roman"/>
                          <a:ea typeface="Times New Roman"/>
                        </a:rPr>
                        <a:t>Sınıfı</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Numarası</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4"/>
                  </a:ext>
                </a:extLst>
              </a:tr>
              <a:tr h="191410">
                <a:tc gridSpan="3">
                  <a:txBody>
                    <a:bodyPr/>
                    <a:lstStyle/>
                    <a:p>
                      <a:pPr>
                        <a:spcAft>
                          <a:spcPts val="0"/>
                        </a:spcAft>
                      </a:pPr>
                      <a:r>
                        <a:rPr lang="tr-TR" sz="1000" b="1">
                          <a:effectLst/>
                          <a:latin typeface="Times New Roman"/>
                          <a:ea typeface="Times New Roman"/>
                        </a:rPr>
                        <a:t>ALINAN KARARLAR**</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a:txBody>
                    <a:bodyPr/>
                    <a:lstStyle/>
                    <a:p>
                      <a:pPr>
                        <a:spcAft>
                          <a:spcPts val="0"/>
                        </a:spcAft>
                      </a:pPr>
                      <a:r>
                        <a:rPr lang="tr-TR" sz="1000" b="1">
                          <a:effectLst/>
                          <a:latin typeface="Times New Roman"/>
                          <a:ea typeface="Times New Roman"/>
                        </a:rPr>
                        <a:t>BEP TOPLANTISINA KATILANLAR</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05"/>
                  </a:ext>
                </a:extLst>
              </a:tr>
              <a:tr h="191410">
                <a:tc gridSpan="3">
                  <a:txBody>
                    <a:bodyPr/>
                    <a:lstStyle/>
                    <a:p>
                      <a:pPr>
                        <a:spcAft>
                          <a:spcPts val="0"/>
                        </a:spcAft>
                      </a:pPr>
                      <a:r>
                        <a:rPr lang="tr-TR" sz="1000">
                          <a:effectLst/>
                          <a:latin typeface="Times New Roman"/>
                          <a:ea typeface="Times New Roman"/>
                        </a:rPr>
                        <a:t>1.</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b="1">
                          <a:effectLst/>
                          <a:latin typeface="Times New Roman"/>
                          <a:ea typeface="Times New Roman"/>
                        </a:rPr>
                        <a:t>Adı Soyadı</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İmza</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6"/>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a:effectLst/>
                          <a:latin typeface="Times New Roman"/>
                          <a:ea typeface="Times New Roman"/>
                        </a:rPr>
                        <a:t>Öğrenci</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7"/>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a:effectLst/>
                          <a:latin typeface="Times New Roman"/>
                          <a:ea typeface="Times New Roman"/>
                        </a:rPr>
                        <a:t>Anne/baba</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8"/>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a:effectLst/>
                          <a:latin typeface="Times New Roman"/>
                          <a:ea typeface="Times New Roman"/>
                        </a:rPr>
                        <a:t>Sınıf /Sınıf Rehber Öğretmeni</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9"/>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a:effectLst/>
                          <a:latin typeface="Times New Roman"/>
                          <a:ea typeface="Times New Roman"/>
                        </a:rPr>
                        <a:t>Özel Eğitim Öğrtm.</a:t>
                      </a:r>
                      <a:r>
                        <a:rPr lang="tr-TR" sz="700">
                          <a:effectLst/>
                          <a:latin typeface="Times New Roman"/>
                          <a:ea typeface="Times New Roman"/>
                        </a:rPr>
                        <a:t>(Varsa)</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0"/>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a:effectLst/>
                          <a:latin typeface="Times New Roman"/>
                          <a:ea typeface="Times New Roman"/>
                        </a:rPr>
                        <a:t>Rehber öğretmen</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1"/>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a:effectLst/>
                          <a:latin typeface="Times New Roman"/>
                          <a:ea typeface="Times New Roman"/>
                        </a:rPr>
                        <a:t>BEP Geliştirme Birim Bşk.</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2"/>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effectLst/>
                          <a:latin typeface="Times New Roman"/>
                          <a:ea typeface="Times New Roman"/>
                        </a:rPr>
                        <a:t>Öğretmen/ Branşı</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3"/>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effectLst/>
                          <a:latin typeface="Times New Roman"/>
                          <a:ea typeface="Times New Roman"/>
                        </a:rPr>
                        <a:t> </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4"/>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effectLst/>
                          <a:latin typeface="Times New Roman"/>
                          <a:ea typeface="Times New Roman"/>
                        </a:rPr>
                        <a:t> </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5"/>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6"/>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7"/>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8"/>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9"/>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b="1">
                          <a:effectLst/>
                          <a:latin typeface="Times New Roman"/>
                          <a:ea typeface="Times New Roman"/>
                        </a:rPr>
                        <a:t>Diğer Katılımcılar***</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0"/>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1"/>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a:txBody>
                    <a:bodyPr/>
                    <a:lstStyle/>
                    <a:p>
                      <a:pPr>
                        <a:spcAft>
                          <a:spcPts val="0"/>
                        </a:spcAft>
                      </a:pPr>
                      <a:r>
                        <a:rPr lang="tr-TR" sz="900">
                          <a:effectLst/>
                          <a:latin typeface="Times New Roman"/>
                          <a:ea typeface="Times New Roman"/>
                        </a:rPr>
                        <a:t>Öğrencinin Gelişimi İle İlgili Aile Hangi Sıklıkla Bilgilendirilecek?</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2"/>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spcAft>
                          <a:spcPts val="0"/>
                        </a:spcAft>
                      </a:pPr>
                      <a:r>
                        <a:rPr lang="tr-TR" sz="1000">
                          <a:effectLst/>
                          <a:latin typeface="Times New Roman"/>
                          <a:ea typeface="Times New Roman"/>
                        </a:rPr>
                        <a:t>4 Haftada Bir   (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1000">
                          <a:effectLst/>
                          <a:latin typeface="Times New Roman"/>
                          <a:ea typeface="Times New Roman"/>
                        </a:rPr>
                        <a:t>6 Haftada Bir     (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3"/>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spcAft>
                          <a:spcPts val="0"/>
                        </a:spcAft>
                      </a:pPr>
                      <a:r>
                        <a:rPr lang="tr-TR" sz="1000">
                          <a:effectLst/>
                          <a:latin typeface="Times New Roman"/>
                          <a:ea typeface="Times New Roman"/>
                        </a:rPr>
                        <a:t>8 Haftada Bir   (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1000">
                          <a:effectLst/>
                          <a:latin typeface="Times New Roman"/>
                          <a:ea typeface="Times New Roman"/>
                        </a:rPr>
                        <a:t>12 Haftada Bir   (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4"/>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rowSpan="2" gridSpan="5">
                  <a:txBody>
                    <a:bodyPr/>
                    <a:lstStyle/>
                    <a:p>
                      <a:pPr algn="ctr">
                        <a:spcAft>
                          <a:spcPts val="0"/>
                        </a:spcAft>
                      </a:pPr>
                      <a:r>
                        <a:rPr lang="tr-TR" sz="900">
                          <a:effectLst/>
                          <a:latin typeface="Times New Roman"/>
                          <a:ea typeface="Times New Roman"/>
                        </a:rPr>
                        <a:t>(AİLE ÇOCUĞUN GELİŞİMİ İLE İLGİLİ BEKLENMEDİK DURUMLARDA DA BİLGİLENDİRİLİR)</a:t>
                      </a:r>
                      <a:endParaRPr lang="tr-TR" sz="1000">
                        <a:effectLst/>
                        <a:latin typeface="Times New Roman"/>
                        <a:ea typeface="Times New Roman"/>
                      </a:endParaRP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extLst>
                  <a:ext uri="{0D108BD9-81ED-4DB2-BD59-A6C34878D82A}">
                    <a16:rowId xmlns:a16="http://schemas.microsoft.com/office/drawing/2014/main" xmlns="" val="10025"/>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extLst>
                  <a:ext uri="{0D108BD9-81ED-4DB2-BD59-A6C34878D82A}">
                    <a16:rowId xmlns:a16="http://schemas.microsoft.com/office/drawing/2014/main" xmlns="" val="10026"/>
                  </a:ext>
                </a:extLst>
              </a:tr>
              <a:tr h="191410">
                <a:tc gridSpan="3">
                  <a:txBody>
                    <a:bodyPr/>
                    <a:lstStyle/>
                    <a:p>
                      <a:pPr>
                        <a:spcAft>
                          <a:spcPts val="0"/>
                        </a:spcAft>
                      </a:pPr>
                      <a:r>
                        <a:rPr lang="tr-TR" sz="1000">
                          <a:effectLst/>
                          <a:latin typeface="Times New Roman"/>
                          <a:ea typeface="Times New Roman"/>
                        </a:rPr>
                        <a:t>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a:txBody>
                    <a:bodyPr/>
                    <a:lstStyle/>
                    <a:p>
                      <a:pPr>
                        <a:spcAft>
                          <a:spcPts val="0"/>
                        </a:spcAft>
                      </a:pPr>
                      <a:r>
                        <a:rPr lang="tr-TR" sz="1000">
                          <a:effectLst/>
                          <a:latin typeface="Times New Roman"/>
                          <a:ea typeface="Times New Roman"/>
                        </a:rPr>
                        <a:t>* Aile çocuğun gelişimi ile hangi yolla bilgilendirilecek?</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7"/>
                  </a:ext>
                </a:extLst>
              </a:tr>
              <a:tr h="191410">
                <a:tc rowSpan="2" gridSpan="2">
                  <a:txBody>
                    <a:bodyPr/>
                    <a:lstStyle/>
                    <a:p>
                      <a:pPr algn="ctr">
                        <a:spcAft>
                          <a:spcPts val="0"/>
                        </a:spcAft>
                      </a:pPr>
                      <a:r>
                        <a:rPr lang="tr-TR" sz="1100" b="1">
                          <a:effectLst/>
                          <a:latin typeface="Times New Roman"/>
                          <a:ea typeface="Times New Roman"/>
                        </a:rPr>
                        <a:t>Bir Sonraki BEP Toplantı Tarihi:</a:t>
                      </a:r>
                      <a:endParaRPr lang="tr-TR" sz="1000">
                        <a:effectLst/>
                        <a:latin typeface="Times New Roman"/>
                        <a:ea typeface="Times New Roman"/>
                      </a:endParaRPr>
                    </a:p>
                  </a:txBody>
                  <a:tcPr marL="55195" marR="55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tr-TR"/>
                    </a:p>
                  </a:txBody>
                  <a:tcPr/>
                </a:tc>
                <a:tc rowSpan="2">
                  <a:txBody>
                    <a:bodyPr/>
                    <a:lstStyle/>
                    <a:p>
                      <a:pPr algn="ctr">
                        <a:spcAft>
                          <a:spcPts val="0"/>
                        </a:spcAft>
                      </a:pPr>
                      <a:r>
                        <a:rPr lang="tr-TR" sz="1100" b="1" dirty="0">
                          <a:effectLst/>
                          <a:latin typeface="Times New Roman"/>
                          <a:ea typeface="Times New Roman"/>
                        </a:rPr>
                        <a:t>…./…./……..</a:t>
                      </a:r>
                      <a:endParaRPr lang="tr-TR" sz="1000" dirty="0">
                        <a:effectLst/>
                        <a:latin typeface="Times New Roman"/>
                        <a:ea typeface="Times New Roman"/>
                      </a:endParaRPr>
                    </a:p>
                  </a:txBody>
                  <a:tcPr marL="55195" marR="551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1000">
                          <a:effectLst/>
                          <a:latin typeface="Times New Roman"/>
                          <a:ea typeface="Times New Roman"/>
                        </a:rPr>
                        <a:t>Yazılı    (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r>
                        <a:rPr lang="tr-TR" sz="1000">
                          <a:effectLst/>
                          <a:latin typeface="Times New Roman"/>
                          <a:ea typeface="Times New Roman"/>
                        </a:rPr>
                        <a:t>Öğretmen/Veli Toplantısı  (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8"/>
                  </a:ext>
                </a:extLst>
              </a:tr>
              <a:tr h="191410">
                <a:tc gridSpan="2" vMerge="1">
                  <a:txBody>
                    <a:bodyPr/>
                    <a:lstStyle/>
                    <a:p>
                      <a:endParaRPr lang="tr-TR"/>
                    </a:p>
                  </a:txBody>
                  <a:tcPr/>
                </a:tc>
                <a:tc hMerge="1" vMerge="1">
                  <a:txBody>
                    <a:bodyPr/>
                    <a:lstStyle/>
                    <a:p>
                      <a:endParaRPr lang="tr-TR"/>
                    </a:p>
                  </a:txBody>
                  <a:tcPr/>
                </a:tc>
                <a:tc vMerge="1">
                  <a:txBody>
                    <a:bodyPr/>
                    <a:lstStyle/>
                    <a:p>
                      <a:endParaRPr lang="tr-TR"/>
                    </a:p>
                  </a:txBody>
                  <a:tcPr/>
                </a:tc>
                <a:tc gridSpan="5">
                  <a:txBody>
                    <a:bodyPr/>
                    <a:lstStyle/>
                    <a:p>
                      <a:pPr>
                        <a:spcAft>
                          <a:spcPts val="0"/>
                        </a:spcAft>
                      </a:pPr>
                      <a:r>
                        <a:rPr lang="tr-TR" sz="1000" dirty="0">
                          <a:effectLst/>
                          <a:latin typeface="Times New Roman"/>
                          <a:ea typeface="Times New Roman"/>
                        </a:rPr>
                        <a:t>Diğer :</a:t>
                      </a:r>
                    </a:p>
                  </a:txBody>
                  <a:tcPr marL="55195" marR="551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xmlns="" val="10029"/>
                  </a:ext>
                </a:extLst>
              </a:tr>
            </a:tbl>
          </a:graphicData>
        </a:graphic>
      </p:graphicFrame>
      <p:sp>
        <p:nvSpPr>
          <p:cNvPr id="5" name="Dikdörtgen 4"/>
          <p:cNvSpPr/>
          <p:nvPr/>
        </p:nvSpPr>
        <p:spPr>
          <a:xfrm>
            <a:off x="1187624" y="5858926"/>
            <a:ext cx="7416824" cy="861774"/>
          </a:xfrm>
          <a:prstGeom prst="rect">
            <a:avLst/>
          </a:prstGeom>
        </p:spPr>
        <p:txBody>
          <a:bodyPr wrap="square">
            <a:spAutoFit/>
          </a:bodyPr>
          <a:lstStyle/>
          <a:p>
            <a:pPr algn="just">
              <a:spcAft>
                <a:spcPts val="0"/>
              </a:spcAft>
            </a:pPr>
            <a:r>
              <a:rPr lang="tr-TR" sz="1000" dirty="0" smtClean="0">
                <a:effectLst/>
                <a:latin typeface="Times New Roman"/>
                <a:ea typeface="Times New Roman"/>
              </a:rPr>
              <a:t>* </a:t>
            </a:r>
            <a:r>
              <a:rPr lang="tr-TR" sz="1000" i="1" dirty="0" smtClean="0">
                <a:effectLst/>
                <a:latin typeface="Times New Roman"/>
                <a:ea typeface="Times New Roman"/>
              </a:rPr>
              <a:t>Öğrenci ile ilgili hazırlanacak </a:t>
            </a:r>
            <a:r>
              <a:rPr lang="tr-TR" sz="1000" i="1" dirty="0" err="1" smtClean="0">
                <a:effectLst/>
                <a:latin typeface="Times New Roman"/>
                <a:ea typeface="Times New Roman"/>
              </a:rPr>
              <a:t>BEP’in</a:t>
            </a:r>
            <a:r>
              <a:rPr lang="tr-TR" sz="1000" i="1" dirty="0" smtClean="0">
                <a:effectLst/>
                <a:latin typeface="Times New Roman"/>
                <a:ea typeface="Times New Roman"/>
              </a:rPr>
              <a:t> dönemlik ya da yıllık düzenlenmesine bağlı olarak BEP tamamlanma tarihi belirlenmelidir</a:t>
            </a:r>
            <a:r>
              <a:rPr lang="tr-TR" sz="1000" dirty="0" smtClean="0">
                <a:effectLst/>
                <a:latin typeface="Times New Roman"/>
                <a:ea typeface="Times New Roman"/>
              </a:rPr>
              <a:t>.</a:t>
            </a:r>
          </a:p>
          <a:p>
            <a:pPr algn="just">
              <a:spcAft>
                <a:spcPts val="0"/>
              </a:spcAft>
            </a:pPr>
            <a:r>
              <a:rPr lang="tr-TR" sz="1000" dirty="0" smtClean="0">
                <a:effectLst/>
                <a:latin typeface="Times New Roman"/>
                <a:ea typeface="Times New Roman"/>
              </a:rPr>
              <a:t>** </a:t>
            </a:r>
            <a:r>
              <a:rPr lang="tr-TR" sz="1000" i="1" dirty="0" smtClean="0">
                <a:effectLst/>
                <a:latin typeface="Times New Roman"/>
                <a:ea typeface="Times New Roman"/>
              </a:rPr>
              <a:t>İlk BEP toplantısında BEP toplantılarının hangi sıklıkla yapılacağı karara bağlanmalıdır. Bir sonraki BEP gündemi karar olarak alınabilir.</a:t>
            </a:r>
            <a:endParaRPr lang="tr-TR" sz="1000" dirty="0" smtClean="0">
              <a:effectLst/>
              <a:latin typeface="Times New Roman"/>
              <a:ea typeface="Times New Roman"/>
            </a:endParaRPr>
          </a:p>
          <a:p>
            <a:pPr algn="just">
              <a:spcAft>
                <a:spcPts val="0"/>
              </a:spcAft>
            </a:pPr>
            <a:r>
              <a:rPr lang="tr-TR" sz="1000" i="1" dirty="0" smtClean="0">
                <a:effectLst/>
                <a:latin typeface="Times New Roman"/>
                <a:ea typeface="Times New Roman"/>
              </a:rPr>
              <a:t>*** Toplantıya (varsa) öğrencinin dersine daha önce girmiş olan öğretmenler çağrılabilir. Öğrencinin gelişimi ile ilgili diğer kurum ve kuruluşlardan bilgisine başvurmak amacıyla uzman kişiler kurula davet edilebilir.</a:t>
            </a:r>
            <a:endParaRPr lang="tr-TR" sz="1000" dirty="0">
              <a:effectLst/>
              <a:latin typeface="Times New Roman"/>
              <a:ea typeface="Times New Roman"/>
            </a:endParaRPr>
          </a:p>
        </p:txBody>
      </p:sp>
    </p:spTree>
    <p:extLst>
      <p:ext uri="{BB962C8B-B14F-4D97-AF65-F5344CB8AC3E}">
        <p14:creationId xmlns:p14="http://schemas.microsoft.com/office/powerpoint/2010/main" val="30178229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481784776"/>
              </p:ext>
            </p:extLst>
          </p:nvPr>
        </p:nvGraphicFramePr>
        <p:xfrm>
          <a:off x="891550" y="836712"/>
          <a:ext cx="8229600" cy="4373880"/>
        </p:xfrm>
        <a:graphic>
          <a:graphicData uri="http://schemas.openxmlformats.org/drawingml/2006/table">
            <a:tbl>
              <a:tblPr firstRow="1" firstCol="1" bandRow="1"/>
              <a:tblGrid>
                <a:gridCol w="8229600">
                  <a:extLst>
                    <a:ext uri="{9D8B030D-6E8A-4147-A177-3AD203B41FA5}">
                      <a16:colId xmlns:a16="http://schemas.microsoft.com/office/drawing/2014/main" xmlns="" val="20000"/>
                    </a:ext>
                  </a:extLst>
                </a:gridCol>
              </a:tblGrid>
              <a:tr h="193719">
                <a:tc>
                  <a:txBody>
                    <a:bodyPr/>
                    <a:lstStyle/>
                    <a:p>
                      <a:pPr algn="ctr">
                        <a:spcAft>
                          <a:spcPts val="0"/>
                        </a:spcAft>
                      </a:pPr>
                      <a:r>
                        <a:rPr lang="tr-TR" sz="1300" b="1" dirty="0">
                          <a:effectLst/>
                          <a:latin typeface="Times New Roman"/>
                          <a:ea typeface="Times New Roman"/>
                        </a:rPr>
                        <a:t>EĞİTSEL PERFORMANS*</a:t>
                      </a:r>
                      <a:endParaRPr lang="tr-TR" sz="1100" dirty="0">
                        <a:effectLst/>
                        <a:latin typeface="Times New Roman"/>
                        <a:ea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114405">
                <a:tc>
                  <a:txBody>
                    <a:bodyPr/>
                    <a:lstStyle/>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p>
                      <a:pPr>
                        <a:spcAft>
                          <a:spcPts val="0"/>
                        </a:spcAft>
                      </a:pPr>
                      <a:r>
                        <a:rPr lang="tr-TR" sz="1100" dirty="0">
                          <a:effectLst/>
                          <a:latin typeface="Times New Roman"/>
                          <a:ea typeface="Times New Roman"/>
                        </a:rPr>
                        <a:t> </a:t>
                      </a: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819580">
                <a:tc>
                  <a:txBody>
                    <a:bodyPr/>
                    <a:lstStyle/>
                    <a:p>
                      <a:pPr algn="just">
                        <a:spcAft>
                          <a:spcPts val="600"/>
                        </a:spcAft>
                      </a:pPr>
                      <a:r>
                        <a:rPr lang="tr-TR" sz="1000" i="1">
                          <a:effectLst/>
                          <a:latin typeface="Times New Roman"/>
                          <a:ea typeface="Times New Roman"/>
                        </a:rPr>
                        <a:t> Öğretmen alanı (dersi) ile ilgili yıllık ders programını dikkate alarak, öğrencinin yapabildiği kazanımları tespit etmek, yıl içerisinde kazandırılması gereken kazanımları belirlemek amacıyla bu formu doldurmalıdır.</a:t>
                      </a:r>
                      <a:endParaRPr lang="tr-TR" sz="1100">
                        <a:effectLst/>
                        <a:latin typeface="Times New Roman"/>
                        <a:ea typeface="Times New Roman"/>
                      </a:endParaRPr>
                    </a:p>
                    <a:p>
                      <a:pPr algn="just">
                        <a:spcAft>
                          <a:spcPts val="600"/>
                        </a:spcAft>
                      </a:pPr>
                      <a:r>
                        <a:rPr lang="tr-TR" sz="1000" i="1">
                          <a:effectLst/>
                          <a:latin typeface="Times New Roman"/>
                          <a:ea typeface="Times New Roman"/>
                        </a:rPr>
                        <a:t>Öğrencinin yeterlilikleri, gelişim özellikleri, öncelikli ihtiyaçları, engeli, sınıfı v.b etmenler dikkate alınarak, hangi alanlarda ( derslerde) BEP Planı hazırlanacağına BEP Birimi karar vermelidir. Ancak BEP Planları hazırlanmasına ihtiyaç duyulmayan alanlarda (derslerde) görev alan öğretmenler BEP Toplantılarına katılarak öğrencinin güçlü yanları ve yapılabilecekler konusunda BEP Geliştirme Birimini bilgilendirmelidir.</a:t>
                      </a:r>
                      <a:endParaRPr lang="tr-TR" sz="1100">
                        <a:effectLst/>
                        <a:latin typeface="Times New Roman"/>
                        <a:ea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50216">
                <a:tc>
                  <a:txBody>
                    <a:bodyPr/>
                    <a:lstStyle/>
                    <a:p>
                      <a:pPr>
                        <a:spcAft>
                          <a:spcPts val="0"/>
                        </a:spcAft>
                      </a:pPr>
                      <a:r>
                        <a:rPr lang="tr-TR" sz="1000" i="1" dirty="0">
                          <a:effectLst/>
                          <a:latin typeface="Times New Roman"/>
                          <a:ea typeface="Times New Roman"/>
                        </a:rPr>
                        <a:t>*Öğrencinin performansını belirlemeye yönelik yapılacak çalışmalar ve izlenecek yollar Kılavuz Kitapta örnekleri ile anlatılmıştır.</a:t>
                      </a:r>
                      <a:endParaRPr lang="tr-TR" sz="1100" dirty="0">
                        <a:effectLst/>
                        <a:latin typeface="Times New Roman"/>
                        <a:ea typeface="Times New Roman"/>
                      </a:endParaRPr>
                    </a:p>
                  </a:txBody>
                  <a:tcPr marL="62848" marR="6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532999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1050" b="1" dirty="0"/>
              <a:t> BİREYSELLEŞTİRİLMİŞ EĞİTİM PROGRAMI FORMU</a:t>
            </a:r>
            <a:r>
              <a:rPr lang="tr-TR" sz="1050" dirty="0"/>
              <a:t/>
            </a:r>
            <a:br>
              <a:rPr lang="tr-TR" sz="1050" dirty="0"/>
            </a:br>
            <a:r>
              <a:rPr lang="tr-TR" sz="1050" b="1" dirty="0"/>
              <a:t> </a:t>
            </a:r>
            <a:r>
              <a:rPr lang="tr-TR" sz="1050" dirty="0"/>
              <a:t/>
            </a:r>
            <a:br>
              <a:rPr lang="tr-TR" sz="1050" dirty="0"/>
            </a:br>
            <a:r>
              <a:rPr lang="tr-TR" sz="1050" b="1" dirty="0"/>
              <a:t>Öğrencinin Adı Soyadı :                                                                                                                            Sınıfı Numarası               :     </a:t>
            </a:r>
            <a:r>
              <a:rPr lang="tr-TR" sz="1050" dirty="0"/>
              <a:t/>
            </a:r>
            <a:br>
              <a:rPr lang="tr-TR" sz="1050" dirty="0"/>
            </a:br>
            <a:r>
              <a:rPr lang="tr-TR" sz="1050" b="1" dirty="0"/>
              <a:t>Eğitim Programını Hazırlayanlar  :                                                                                                         BEP Hazırlama Tarihi  :</a:t>
            </a:r>
            <a:r>
              <a:rPr lang="tr-TR" sz="900" dirty="0"/>
              <a:t/>
            </a:r>
            <a:br>
              <a:rPr lang="tr-TR" sz="900" dirty="0"/>
            </a:br>
            <a:endParaRPr lang="tr-TR" sz="900" dirty="0"/>
          </a:p>
        </p:txBody>
      </p:sp>
      <p:graphicFrame>
        <p:nvGraphicFramePr>
          <p:cNvPr id="5" name="İçerik Yer Tutucusu 4"/>
          <p:cNvGraphicFramePr>
            <a:graphicFrameLocks noGrp="1"/>
          </p:cNvGraphicFramePr>
          <p:nvPr>
            <p:ph idx="1"/>
          </p:nvPr>
        </p:nvGraphicFramePr>
        <p:xfrm>
          <a:off x="457200" y="1791057"/>
          <a:ext cx="8229600" cy="4144249"/>
        </p:xfrm>
        <a:graphic>
          <a:graphicData uri="http://schemas.openxmlformats.org/drawingml/2006/table">
            <a:tbl>
              <a:tblPr/>
              <a:tblGrid>
                <a:gridCol w="2087875">
                  <a:extLst>
                    <a:ext uri="{9D8B030D-6E8A-4147-A177-3AD203B41FA5}">
                      <a16:colId xmlns:a16="http://schemas.microsoft.com/office/drawing/2014/main" xmlns="" val="20000"/>
                    </a:ext>
                  </a:extLst>
                </a:gridCol>
                <a:gridCol w="3685266">
                  <a:extLst>
                    <a:ext uri="{9D8B030D-6E8A-4147-A177-3AD203B41FA5}">
                      <a16:colId xmlns:a16="http://schemas.microsoft.com/office/drawing/2014/main" xmlns="" val="20001"/>
                    </a:ext>
                  </a:extLst>
                </a:gridCol>
                <a:gridCol w="1173924">
                  <a:extLst>
                    <a:ext uri="{9D8B030D-6E8A-4147-A177-3AD203B41FA5}">
                      <a16:colId xmlns:a16="http://schemas.microsoft.com/office/drawing/2014/main" xmlns="" val="20002"/>
                    </a:ext>
                  </a:extLst>
                </a:gridCol>
                <a:gridCol w="1282535">
                  <a:extLst>
                    <a:ext uri="{9D8B030D-6E8A-4147-A177-3AD203B41FA5}">
                      <a16:colId xmlns:a16="http://schemas.microsoft.com/office/drawing/2014/main" xmlns="" val="20003"/>
                    </a:ext>
                  </a:extLst>
                </a:gridCol>
              </a:tblGrid>
              <a:tr h="152464">
                <a:tc>
                  <a:txBody>
                    <a:bodyPr/>
                    <a:lstStyle/>
                    <a:p>
                      <a:pPr algn="ctr">
                        <a:spcAft>
                          <a:spcPts val="0"/>
                        </a:spcAft>
                      </a:pPr>
                      <a:r>
                        <a:rPr lang="tr-TR" sz="1000" b="1" dirty="0">
                          <a:effectLst/>
                          <a:latin typeface="Times New Roman"/>
                          <a:ea typeface="Times New Roman"/>
                        </a:rPr>
                        <a:t>Uzun Dönemli Amaçlar</a:t>
                      </a:r>
                      <a:endParaRPr lang="tr-TR" sz="1100" dirty="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a:effectLst/>
                          <a:latin typeface="Times New Roman"/>
                          <a:ea typeface="Times New Roman"/>
                        </a:rPr>
                        <a:t>Kısa Dönemli Amaçlar</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b="1">
                          <a:effectLst/>
                          <a:latin typeface="Times New Roman"/>
                          <a:ea typeface="Times New Roman"/>
                        </a:rPr>
                        <a:t>Başlangıç-Bitiş Tarihi</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b="1">
                          <a:effectLst/>
                          <a:latin typeface="Times New Roman"/>
                          <a:ea typeface="Times New Roman"/>
                        </a:rPr>
                        <a:t>Sorumlu Kişiler</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80185">
                <a:tc>
                  <a:txBody>
                    <a:bodyPr/>
                    <a:lstStyle/>
                    <a:p>
                      <a:pPr algn="ctr">
                        <a:spcAft>
                          <a:spcPts val="0"/>
                        </a:spcAft>
                        <a:tabLst>
                          <a:tab pos="781050" algn="l"/>
                        </a:tabLst>
                      </a:pPr>
                      <a:r>
                        <a:rPr lang="tr-TR" sz="1000" dirty="0">
                          <a:effectLst/>
                          <a:latin typeface="Times New Roman"/>
                          <a:ea typeface="Times New Roman"/>
                        </a:rPr>
                        <a:t> </a:t>
                      </a:r>
                      <a:endParaRPr lang="tr-TR" sz="1100" dirty="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1"/>
                  </a:ext>
                </a:extLst>
              </a:tr>
              <a:tr h="152464">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2"/>
                  </a:ext>
                </a:extLst>
              </a:tr>
              <a:tr h="152464">
                <a:tc>
                  <a:txBody>
                    <a:bodyPr/>
                    <a:lstStyle/>
                    <a:p>
                      <a:pPr algn="ct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3"/>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4"/>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5"/>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6"/>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7"/>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8"/>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09"/>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0"/>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1"/>
                  </a:ext>
                </a:extLst>
              </a:tr>
              <a:tr h="152464">
                <a:tc>
                  <a:txBody>
                    <a:bodyPr/>
                    <a:lstStyle/>
                    <a:p>
                      <a:pPr algn="ctr">
                        <a:spcAft>
                          <a:spcPts val="0"/>
                        </a:spcAft>
                      </a:pPr>
                      <a:r>
                        <a:rPr lang="tr-TR" sz="1000" dirty="0">
                          <a:effectLst/>
                          <a:latin typeface="Times New Roman"/>
                          <a:ea typeface="Times New Roman"/>
                        </a:rPr>
                        <a:t> </a:t>
                      </a:r>
                      <a:endParaRPr lang="tr-TR" sz="1100" dirty="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2"/>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3"/>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4"/>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5"/>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6"/>
                  </a:ext>
                </a:extLst>
              </a:tr>
              <a:tr h="304928">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7"/>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8"/>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19"/>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0"/>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1"/>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2"/>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3"/>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extLst>
                  <a:ext uri="{0D108BD9-81ED-4DB2-BD59-A6C34878D82A}">
                    <a16:rowId xmlns:a16="http://schemas.microsoft.com/office/drawing/2014/main" xmlns="" val="10024"/>
                  </a:ext>
                </a:extLst>
              </a:tr>
              <a:tr h="152464">
                <a:tc>
                  <a:txBody>
                    <a:bodyPr/>
                    <a:lstStyle/>
                    <a:p>
                      <a:pPr algn="ctr">
                        <a:spcAft>
                          <a:spcPts val="0"/>
                        </a:spcAft>
                      </a:pPr>
                      <a:r>
                        <a:rPr lang="tr-TR" sz="1000">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1000" b="1">
                          <a:effectLst/>
                          <a:latin typeface="Times New Roman"/>
                          <a:ea typeface="Times New Roman"/>
                        </a:rPr>
                        <a:t> </a:t>
                      </a:r>
                      <a:endParaRPr lang="tr-TR" sz="110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dirty="0">
                          <a:effectLst/>
                          <a:latin typeface="Times New Roman"/>
                          <a:ea typeface="Times New Roman"/>
                        </a:rPr>
                        <a:t> </a:t>
                      </a:r>
                      <a:endParaRPr lang="tr-TR" sz="1100" dirty="0">
                        <a:effectLst/>
                        <a:latin typeface="Times New Roman"/>
                        <a:ea typeface="Times New Roman"/>
                      </a:endParaRPr>
                    </a:p>
                  </a:txBody>
                  <a:tcPr marL="40426" marR="40426"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5"/>
                  </a:ext>
                </a:extLst>
              </a:tr>
            </a:tbl>
          </a:graphicData>
        </a:graphic>
      </p:graphicFrame>
      <p:sp>
        <p:nvSpPr>
          <p:cNvPr id="7" name="Dikdörtgen 6"/>
          <p:cNvSpPr/>
          <p:nvPr/>
        </p:nvSpPr>
        <p:spPr>
          <a:xfrm>
            <a:off x="223010" y="5733256"/>
            <a:ext cx="8928992" cy="1015663"/>
          </a:xfrm>
          <a:prstGeom prst="rect">
            <a:avLst/>
          </a:prstGeom>
        </p:spPr>
        <p:txBody>
          <a:bodyPr wrap="square">
            <a:spAutoFit/>
          </a:bodyPr>
          <a:lstStyle/>
          <a:p>
            <a:endParaRPr lang="tr-TR" sz="1000" dirty="0" smtClean="0"/>
          </a:p>
          <a:p>
            <a:r>
              <a:rPr lang="tr-TR" sz="1000" dirty="0" smtClean="0"/>
              <a:t>															   …./…./……..</a:t>
            </a:r>
          </a:p>
          <a:p>
            <a:r>
              <a:rPr lang="tr-TR" sz="1000" dirty="0" smtClean="0"/>
              <a:t>       Öğrenci Velisi                 Sınıf/Sınıf  Rehber Öğretmeni                 Branş Öğretmeni                          Rehber Öğretmen                 Birim Başkanı                  </a:t>
            </a:r>
          </a:p>
          <a:p>
            <a:r>
              <a:rPr lang="tr-TR" sz="1000" dirty="0" smtClean="0"/>
              <a:t>         </a:t>
            </a:r>
          </a:p>
          <a:p>
            <a:r>
              <a:rPr lang="tr-TR" sz="1000" dirty="0" smtClean="0"/>
              <a:t>             İmza                                                  </a:t>
            </a:r>
            <a:r>
              <a:rPr lang="tr-TR" sz="1000" dirty="0" err="1" smtClean="0"/>
              <a:t>İmza</a:t>
            </a:r>
            <a:r>
              <a:rPr lang="tr-TR" sz="1000" dirty="0" smtClean="0"/>
              <a:t>                                           </a:t>
            </a:r>
            <a:r>
              <a:rPr lang="tr-TR" sz="1000" dirty="0" err="1" smtClean="0"/>
              <a:t>İmza</a:t>
            </a:r>
            <a:r>
              <a:rPr lang="tr-TR" sz="1000" dirty="0" smtClean="0"/>
              <a:t>                                               </a:t>
            </a:r>
            <a:r>
              <a:rPr lang="tr-TR" sz="1000" dirty="0" err="1" smtClean="0"/>
              <a:t>İmza</a:t>
            </a:r>
            <a:r>
              <a:rPr lang="tr-TR" sz="1000" dirty="0" smtClean="0"/>
              <a:t>                                          </a:t>
            </a:r>
            <a:r>
              <a:rPr lang="tr-TR" sz="1000" dirty="0" err="1" smtClean="0"/>
              <a:t>İmza</a:t>
            </a:r>
            <a:endParaRPr lang="tr-TR" sz="1000" dirty="0"/>
          </a:p>
        </p:txBody>
      </p:sp>
    </p:spTree>
    <p:extLst>
      <p:ext uri="{BB962C8B-B14F-4D97-AF65-F5344CB8AC3E}">
        <p14:creationId xmlns:p14="http://schemas.microsoft.com/office/powerpoint/2010/main" val="1272738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5616" y="404664"/>
            <a:ext cx="7365504" cy="5832648"/>
          </a:xfrm>
        </p:spPr>
        <p:txBody>
          <a:bodyPr>
            <a:normAutofit/>
          </a:bodyPr>
          <a:lstStyle/>
          <a:p>
            <a:pPr marL="0" indent="0">
              <a:buNone/>
            </a:pPr>
            <a:endParaRPr lang="tr-TR" dirty="0" smtClean="0"/>
          </a:p>
          <a:p>
            <a:pPr marL="0" indent="0">
              <a:buNone/>
            </a:pPr>
            <a:endParaRPr lang="tr-TR" dirty="0"/>
          </a:p>
          <a:p>
            <a:pPr marL="0" indent="0">
              <a:buNone/>
            </a:pPr>
            <a:r>
              <a:rPr lang="tr-TR" dirty="0" smtClean="0"/>
              <a:t>Özel eğitime ihtiyacı olan bireye ;</a:t>
            </a:r>
          </a:p>
          <a:p>
            <a:pPr marL="514350" indent="-514350">
              <a:buFont typeface="+mj-lt"/>
              <a:buAutoNum type="arabicPeriod"/>
            </a:pPr>
            <a:r>
              <a:rPr lang="tr-TR" dirty="0" smtClean="0">
                <a:solidFill>
                  <a:srgbClr val="FF0000"/>
                </a:solidFill>
              </a:rPr>
              <a:t>ne gibi davranışların </a:t>
            </a:r>
            <a:r>
              <a:rPr lang="tr-TR" dirty="0" err="1" smtClean="0">
                <a:solidFill>
                  <a:srgbClr val="FF0000"/>
                </a:solidFill>
              </a:rPr>
              <a:t>kazandıralacağı</a:t>
            </a:r>
            <a:r>
              <a:rPr lang="tr-TR" dirty="0" smtClean="0">
                <a:solidFill>
                  <a:srgbClr val="FF0000"/>
                </a:solidFill>
              </a:rPr>
              <a:t> ,</a:t>
            </a:r>
          </a:p>
          <a:p>
            <a:pPr marL="514350" indent="-514350">
              <a:buFont typeface="+mj-lt"/>
              <a:buAutoNum type="arabicPeriod"/>
            </a:pPr>
            <a:r>
              <a:rPr lang="tr-TR" dirty="0" smtClean="0">
                <a:solidFill>
                  <a:srgbClr val="FF0000"/>
                </a:solidFill>
              </a:rPr>
              <a:t> bu davranışların nerede ve nasıl , </a:t>
            </a:r>
          </a:p>
          <a:p>
            <a:pPr marL="514350" indent="-514350">
              <a:buFont typeface="+mj-lt"/>
              <a:buAutoNum type="arabicPeriod"/>
            </a:pPr>
            <a:r>
              <a:rPr lang="tr-TR" dirty="0" smtClean="0">
                <a:solidFill>
                  <a:srgbClr val="FF0000"/>
                </a:solidFill>
              </a:rPr>
              <a:t>kimler tarafından , </a:t>
            </a:r>
          </a:p>
          <a:p>
            <a:pPr marL="514350" indent="-514350">
              <a:buFont typeface="+mj-lt"/>
              <a:buAutoNum type="arabicPeriod"/>
            </a:pPr>
            <a:r>
              <a:rPr lang="tr-TR" dirty="0" smtClean="0">
                <a:solidFill>
                  <a:srgbClr val="FF0000"/>
                </a:solidFill>
              </a:rPr>
              <a:t>hangi yöntemler ile </a:t>
            </a:r>
          </a:p>
          <a:p>
            <a:pPr marL="514350" indent="-514350">
              <a:buFont typeface="+mj-lt"/>
              <a:buAutoNum type="arabicPeriod"/>
            </a:pPr>
            <a:r>
              <a:rPr lang="tr-TR" dirty="0" smtClean="0">
                <a:solidFill>
                  <a:srgbClr val="FF0000"/>
                </a:solidFill>
              </a:rPr>
              <a:t>ne kadar sürede </a:t>
            </a:r>
            <a:r>
              <a:rPr lang="tr-TR" dirty="0" smtClean="0"/>
              <a:t>verileceğini gösteren programdır.</a:t>
            </a:r>
          </a:p>
        </p:txBody>
      </p:sp>
    </p:spTree>
    <p:extLst>
      <p:ext uri="{BB962C8B-B14F-4D97-AF65-F5344CB8AC3E}">
        <p14:creationId xmlns:p14="http://schemas.microsoft.com/office/powerpoint/2010/main" val="561113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Gerektiğinde düzeltme yapılabilen esnek bir programdır.</a:t>
            </a:r>
          </a:p>
          <a:p>
            <a:r>
              <a:rPr lang="tr-TR" dirty="0" smtClean="0"/>
              <a:t>BEP ile bireyin yapabildiği ve yapamadığı davranışlar belirlenir ; bunun üzerine bireyin yapamadığı davranışlara odaklanılır.</a:t>
            </a:r>
          </a:p>
          <a:p>
            <a:endParaRPr lang="tr-TR" dirty="0"/>
          </a:p>
        </p:txBody>
      </p:sp>
    </p:spTree>
    <p:extLst>
      <p:ext uri="{BB962C8B-B14F-4D97-AF65-F5344CB8AC3E}">
        <p14:creationId xmlns:p14="http://schemas.microsoft.com/office/powerpoint/2010/main" val="1890833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KİMLERE BEP HAZIRLANIR?</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Bireyselleştirilmiş Eğitim Programına uygun öğrencileri belirlemek için 3 süreç bulunmaktadır:</a:t>
            </a:r>
          </a:p>
          <a:p>
            <a:r>
              <a:rPr lang="tr-TR" u="sng" dirty="0" smtClean="0">
                <a:solidFill>
                  <a:srgbClr val="FF0000"/>
                </a:solidFill>
              </a:rPr>
              <a:t>Gönderme Öncesi Süreç: </a:t>
            </a:r>
            <a:r>
              <a:rPr lang="tr-TR" dirty="0" smtClean="0">
                <a:solidFill>
                  <a:srgbClr val="FF0000"/>
                </a:solidFill>
              </a:rPr>
              <a:t> </a:t>
            </a:r>
            <a:r>
              <a:rPr lang="tr-TR" dirty="0" smtClean="0"/>
              <a:t>Bu adımda özel eğitime ihtiyacı olan bireyi ve bireyin yetersizliğini öğretmeni fark eder. Bu fark etme sürecinden sonra RAM’a gönderilmeden önce öğrencinin yetersizliğine uygun bazı düzenlemeler yapılarak genel eğitim sınıfında eğitimlerini sürdürmeleri için çaba harcanır.</a:t>
            </a:r>
          </a:p>
          <a:p>
            <a:endParaRPr lang="tr-TR" u="sng" dirty="0"/>
          </a:p>
        </p:txBody>
      </p:sp>
    </p:spTree>
    <p:extLst>
      <p:ext uri="{BB962C8B-B14F-4D97-AF65-F5344CB8AC3E}">
        <p14:creationId xmlns:p14="http://schemas.microsoft.com/office/powerpoint/2010/main" val="3295239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u="sng" dirty="0" smtClean="0">
                <a:solidFill>
                  <a:srgbClr val="FF0000"/>
                </a:solidFill>
              </a:rPr>
              <a:t>Gönderme Süreci: </a:t>
            </a:r>
            <a:r>
              <a:rPr lang="tr-TR" dirty="0" smtClean="0"/>
              <a:t> Yetersizliği üzerine bazı düzenlemeler yapılmasına rağmen eğitimini genel eğitim sınıflarında sürdüremeyen öğrencinin daha fazla desteğe ihtiyacı olduğu düşünülmektedir. Bunun üzerine sınıf öğretmeni ve okul rehberlik servisi işbirliği doğrultusunda gerekli yazılı rapor hazırlanarak RAM’ a yönlendirilir.</a:t>
            </a:r>
            <a:endParaRPr lang="tr-TR" u="sng" dirty="0">
              <a:solidFill>
                <a:srgbClr val="FF0000"/>
              </a:solidFill>
            </a:endParaRPr>
          </a:p>
        </p:txBody>
      </p:sp>
    </p:spTree>
    <p:extLst>
      <p:ext uri="{BB962C8B-B14F-4D97-AF65-F5344CB8AC3E}">
        <p14:creationId xmlns:p14="http://schemas.microsoft.com/office/powerpoint/2010/main" val="84876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u="sng" dirty="0" smtClean="0">
                <a:solidFill>
                  <a:srgbClr val="FF0000"/>
                </a:solidFill>
              </a:rPr>
              <a:t>Ayrıntılı Değerlendirme Süreci: </a:t>
            </a:r>
            <a:r>
              <a:rPr lang="tr-TR" dirty="0" smtClean="0"/>
              <a:t>RAM’a gönderilen birey için burada yetersizliği üzerine kesin tanı konularak bir BEP programı hazırlanır. Yani öğrencinin yetersizliği üzerine hangi davranışlar ne zaman , nerede , kim tarafından ve nasıl verilecek bunlar kararlaştırılır.</a:t>
            </a:r>
            <a:endParaRPr lang="tr-TR" u="sng" dirty="0">
              <a:solidFill>
                <a:srgbClr val="FF0000"/>
              </a:solidFill>
            </a:endParaRPr>
          </a:p>
        </p:txBody>
      </p:sp>
    </p:spTree>
    <p:extLst>
      <p:ext uri="{BB962C8B-B14F-4D97-AF65-F5344CB8AC3E}">
        <p14:creationId xmlns:p14="http://schemas.microsoft.com/office/powerpoint/2010/main" val="492130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NEDEN BEP?</a:t>
            </a:r>
            <a:endParaRPr lang="tr-TR" dirty="0"/>
          </a:p>
        </p:txBody>
      </p:sp>
      <p:sp>
        <p:nvSpPr>
          <p:cNvPr id="4" name="İçerik Yer Tutucusu 3"/>
          <p:cNvSpPr>
            <a:spLocks noGrp="1"/>
          </p:cNvSpPr>
          <p:nvPr>
            <p:ph idx="1"/>
          </p:nvPr>
        </p:nvSpPr>
        <p:spPr/>
        <p:txBody>
          <a:bodyPr>
            <a:normAutofit fontScale="92500" lnSpcReduction="10000"/>
          </a:bodyPr>
          <a:lstStyle/>
          <a:p>
            <a:pPr fontAlgn="base"/>
            <a:r>
              <a:rPr lang="tr-TR" b="1" i="0" dirty="0" smtClean="0">
                <a:solidFill>
                  <a:srgbClr val="374042"/>
                </a:solidFill>
                <a:effectLst/>
                <a:latin typeface="Times New Roman"/>
              </a:rPr>
              <a:t>Neden BEP Hazırlamak ve Uygulamak Zorundayız?</a:t>
            </a:r>
            <a:endParaRPr lang="tr-TR" b="0" i="0" dirty="0" smtClean="0">
              <a:solidFill>
                <a:srgbClr val="374042"/>
              </a:solidFill>
              <a:effectLst/>
              <a:latin typeface="Roboto"/>
            </a:endParaRPr>
          </a:p>
          <a:p>
            <a:pPr fontAlgn="base"/>
            <a:r>
              <a:rPr lang="tr-TR" b="0" i="0" dirty="0" smtClean="0">
                <a:solidFill>
                  <a:srgbClr val="374042"/>
                </a:solidFill>
                <a:effectLst/>
                <a:latin typeface="Times New Roman"/>
              </a:rPr>
              <a:t>Engel türü ve derecesi ne olursa olsun tüm bireyler öğrenebilir. Çocuklarda, dil, problem çözme, zihinsel süreçler, davranışsal özellikler ve öğrenme özellikleri birbirinden farklılık gösterebilir. Öğrencinin eğitim ihtiyaçlarını yalnızca müfredatla sınırlandırmadan, toplumda kendisinden beklenen bağımsız yaşama becerilerinin öğretimine fırsat sağlar.</a:t>
            </a:r>
            <a:endParaRPr lang="tr-TR" b="0" i="0" dirty="0" smtClean="0">
              <a:solidFill>
                <a:srgbClr val="374042"/>
              </a:solidFill>
              <a:effectLst/>
              <a:latin typeface="Roboto"/>
            </a:endParaRPr>
          </a:p>
          <a:p>
            <a:endParaRPr lang="tr-TR" dirty="0"/>
          </a:p>
        </p:txBody>
      </p:sp>
    </p:spTree>
    <p:extLst>
      <p:ext uri="{BB962C8B-B14F-4D97-AF65-F5344CB8AC3E}">
        <p14:creationId xmlns:p14="http://schemas.microsoft.com/office/powerpoint/2010/main" val="8844702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202</TotalTime>
  <Words>1288</Words>
  <Application>Microsoft Office PowerPoint</Application>
  <PresentationFormat>Ekran Gösterisi (4:3)</PresentationFormat>
  <Paragraphs>510</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Gündönümü</vt:lpstr>
      <vt:lpstr>      ÖZEL EĞİTİM GEREKSİNİMLİ ÖĞRENCİLER VE BİREYSELLEŞTİRİLMİŞ EĞİTİM PROGRAMI HAKKINDA BİLGİLENDİRME </vt:lpstr>
      <vt:lpstr>PowerPoint Sunusu</vt:lpstr>
      <vt:lpstr>BEP NEDİR?</vt:lpstr>
      <vt:lpstr>PowerPoint Sunusu</vt:lpstr>
      <vt:lpstr>PowerPoint Sunusu</vt:lpstr>
      <vt:lpstr>KİMLERE BEP HAZIRLANIR?</vt:lpstr>
      <vt:lpstr>PowerPoint Sunusu</vt:lpstr>
      <vt:lpstr>PowerPoint Sunusu</vt:lpstr>
      <vt:lpstr>NEDEN BEP?</vt:lpstr>
      <vt:lpstr>BEP’İN YARARLARI</vt:lpstr>
      <vt:lpstr>PowerPoint Sunusu</vt:lpstr>
      <vt:lpstr>BEP GELİŞTİRME ve UYGULAMA SÜRECİ </vt:lpstr>
      <vt:lpstr>   </vt:lpstr>
      <vt:lpstr>EĞİTİM PROGRAMINI HAZIRLAMA AŞAMALARI </vt:lpstr>
      <vt:lpstr>PowerPoint Sunusu</vt:lpstr>
      <vt:lpstr>AMAÇLAR YAZILIRKEN DİKKAT EDİLECEKLER </vt:lpstr>
      <vt:lpstr>  BEP Hazırlanırken Nelere Dikkat Edilmesi Gerekir?  </vt:lpstr>
      <vt:lpstr>PowerPoint Sunusu</vt:lpstr>
      <vt:lpstr> </vt:lpstr>
      <vt:lpstr> BEP’ TE  NELER OLMALI? </vt:lpstr>
      <vt:lpstr>BEP BİRİMİ VE GÖREVLERİ</vt:lpstr>
      <vt:lpstr>PowerPoint Sunusu</vt:lpstr>
      <vt:lpstr> Bep birimi toplantıları yılda kaç kez yapılır? </vt:lpstr>
      <vt:lpstr>BEP’İNDEĞERLENDİRİLMESİ </vt:lpstr>
      <vt:lpstr>PowerPoint Sunusu</vt:lpstr>
      <vt:lpstr>PowerPoint Sunusu</vt:lpstr>
      <vt:lpstr>PowerPoint Sunusu</vt:lpstr>
      <vt:lpstr>PowerPoint Sunusu</vt:lpstr>
      <vt:lpstr>Özel eğitim konusunda mevzuat </vt:lpstr>
      <vt:lpstr>PowerPoint Sunusu</vt:lpstr>
      <vt:lpstr>PowerPoint Sunusu</vt:lpstr>
      <vt:lpstr>PowerPoint Sunusu</vt:lpstr>
      <vt:lpstr>PowerPoint Sunusu</vt:lpstr>
      <vt:lpstr>PowerPoint Sunusu</vt:lpstr>
      <vt:lpstr> BİREYSELLEŞTİRİLMİŞ EĞİTİM PROGRAMI FORMU   Öğrencinin Adı Soyadı :                                                                                                                            Sınıfı Numarası               :      Eğitim Programını Hazırlayanlar  :                                                                                                         BEP Hazırlama Tarihi  : </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bt1</dc:creator>
  <cp:lastModifiedBy>kullanıcı</cp:lastModifiedBy>
  <cp:revision>16</cp:revision>
  <dcterms:created xsi:type="dcterms:W3CDTF">2020-10-27T07:41:51Z</dcterms:created>
  <dcterms:modified xsi:type="dcterms:W3CDTF">2024-10-04T06:37:50Z</dcterms:modified>
</cp:coreProperties>
</file>