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7" r:id="rId20"/>
    <p:sldId id="278" r:id="rId21"/>
    <p:sldId id="276" r:id="rId22"/>
    <p:sldId id="275" r:id="rId23"/>
    <p:sldId id="285" r:id="rId24"/>
    <p:sldId id="286" r:id="rId25"/>
    <p:sldId id="279" r:id="rId26"/>
    <p:sldId id="284" r:id="rId27"/>
    <p:sldId id="280" r:id="rId28"/>
    <p:sldId id="281" r:id="rId29"/>
    <p:sldId id="282" r:id="rId30"/>
    <p:sldId id="283" r:id="rId31"/>
    <p:sldId id="288" r:id="rId32"/>
    <p:sldId id="289" r:id="rId33"/>
    <p:sldId id="290" r:id="rId34"/>
    <p:sldId id="291" r:id="rId35"/>
    <p:sldId id="292" r:id="rId36"/>
    <p:sldId id="293" r:id="rId37"/>
    <p:sldId id="294" r:id="rId38"/>
    <p:sldId id="295" r:id="rId39"/>
    <p:sldId id="296" r:id="rId40"/>
    <p:sldId id="297" r:id="rId41"/>
    <p:sldId id="298" r:id="rId42"/>
    <p:sldId id="28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a:t>Asıl başlık stili için tıklatın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10/8/2024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341D2AC3-6A0B-4169-B1EA-E3AE8B351BDD}" type="datetimeFigureOut">
              <a:rPr lang="en-US" dirty="0"/>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a:t>Asıl başlık stili için tıklatın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DD4B9363-8B87-41B7-9F8E-64519CBB8F34}" type="datetimeFigureOut">
              <a:rPr lang="en-US" dirty="0"/>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a:t>Asıl başlık stili için tıklatın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EAEF5746-5284-4951-9F37-7AE924EDBCB7}" type="datetimeFigureOut">
              <a:rPr lang="en-US" dirty="0"/>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a:t>Asıl başlık stili için tıklatın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02398B29-7265-4A65-A2A4-6703C057B7C1}" type="datetimeFigureOut">
              <a:rPr lang="en-US" dirty="0"/>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a:t>Asıl başlık stili için tıklatın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28FBA082-94DF-4C4B-A041-6624924AB0A8}" type="datetimeFigureOut">
              <a:rPr lang="en-US" dirty="0"/>
              <a:t>10/8/2024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a:t>Asıl başlık stili için tıklatın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B27686C4-3AB5-4E0C-86CA-FB108C350AA9}" type="datetimeFigureOut">
              <a:rPr lang="en-US" dirty="0"/>
              <a:t>10/8/2024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a:t>Asıl başlık stili için tıklatın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a:t>Asıl başlık stili için tıklatın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a:t>Asıl başlık stili için tıklatın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F7F47CF-67C9-420C-80A5-E2069FF0C2DF}" type="datetimeFigureOut">
              <a:rPr lang="en-US" dirty="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a:t>Asıl başlık stili için tıklatın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50C3BFE2-83B7-4B0A-B9D3-AB28331082B3}" type="datetimeFigureOut">
              <a:rPr lang="en-US" dirty="0"/>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12EF78E3-FDA3-4D28-AAA2-0B81F349A39D}" type="datetimeFigureOut">
              <a:rPr lang="en-US" dirty="0"/>
              <a:t>10/8/2024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10/8/2024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orgm.meb.gov.tr/meb_iys_dosyalar/2013_11/25034903_zelyeteneklibireylerineitimistratejiveuygulamaklavuzu.pdf" TargetMode="External"/><Relationship Id="rId2" Type="http://schemas.openxmlformats.org/officeDocument/2006/relationships/hyperlink" Target="https://orgm.meb.gov.tr/meb_iys_dosyalar/2013_12/23044414_zelyeteneklirencilerinzenginletirilmietkinlikrnekleri.pdf" TargetMode="External"/><Relationship Id="rId1" Type="http://schemas.openxmlformats.org/officeDocument/2006/relationships/slideLayout" Target="../slideLayouts/slideLayout2.xml"/><Relationship Id="rId4" Type="http://schemas.openxmlformats.org/officeDocument/2006/relationships/hyperlink" Target="https://orgm.meb.gov.tr/meb_iys_dosyalar/2012_10/22054640_retmenleriinneriler.do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ZENGİNLEŞTİRİLMİŞ EĞİTİM PROGRAMI</a:t>
            </a:r>
          </a:p>
        </p:txBody>
      </p:sp>
      <p:sp>
        <p:nvSpPr>
          <p:cNvPr id="3" name="Alt Başlık 2"/>
          <p:cNvSpPr>
            <a:spLocks noGrp="1"/>
          </p:cNvSpPr>
          <p:nvPr>
            <p:ph type="subTitle" idx="1"/>
          </p:nvPr>
        </p:nvSpPr>
        <p:spPr/>
        <p:txBody>
          <a:bodyPr/>
          <a:lstStyle/>
          <a:p>
            <a:r>
              <a:rPr lang="tr-TR" dirty="0"/>
              <a:t>BORNOVA REHBERLİK VE ARAŞTIRMA MERKEZİ</a:t>
            </a:r>
          </a:p>
        </p:txBody>
      </p:sp>
    </p:spTree>
    <p:extLst>
      <p:ext uri="{BB962C8B-B14F-4D97-AF65-F5344CB8AC3E}">
        <p14:creationId xmlns:p14="http://schemas.microsoft.com/office/powerpoint/2010/main" val="1976974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a:latin typeface="Algerian" panose="04020705040A02060702" pitchFamily="82" charset="0"/>
              </a:rPr>
              <a:t>ÖZEL YETENEKLİLERİ EĞİTİMİNDE HIZLANDIRMA SÜRECİ NASIL PLANLANACAK VE UYGULANACAKTIR?</a:t>
            </a:r>
          </a:p>
        </p:txBody>
      </p:sp>
      <p:sp>
        <p:nvSpPr>
          <p:cNvPr id="3" name="İçerik Yer Tutucusu 2"/>
          <p:cNvSpPr>
            <a:spLocks noGrp="1"/>
          </p:cNvSpPr>
          <p:nvPr>
            <p:ph sz="quarter" idx="13"/>
          </p:nvPr>
        </p:nvSpPr>
        <p:spPr/>
        <p:txBody>
          <a:bodyPr/>
          <a:lstStyle/>
          <a:p>
            <a:r>
              <a:rPr lang="tr-TR" dirty="0">
                <a:latin typeface="Arial" panose="020B0604020202020204" pitchFamily="34" charset="0"/>
                <a:cs typeface="Arial" panose="020B0604020202020204" pitchFamily="34" charset="0"/>
              </a:rPr>
              <a:t>YÖNETMELİK ÇERÇEVESİNDE VELİNİN DE GÖRÜŞÜ ALINARAK, ÖĞRENCİNİN SOSYAL VE DUYGUSAL GELİŞİMLERİNİ GÖZ ÖNÜNDE BULUNDURULURAK </a:t>
            </a:r>
            <a:r>
              <a:rPr lang="tr-TR" dirty="0" smtClean="0">
                <a:latin typeface="Arial" panose="020B0604020202020204" pitchFamily="34" charset="0"/>
                <a:cs typeface="Arial" panose="020B0604020202020204" pitchFamily="34" charset="0"/>
              </a:rPr>
              <a:t>, MEVCUT </a:t>
            </a:r>
            <a:r>
              <a:rPr lang="tr-TR" dirty="0">
                <a:latin typeface="Arial" panose="020B0604020202020204" pitchFamily="34" charset="0"/>
                <a:cs typeface="Arial" panose="020B0604020202020204" pitchFamily="34" charset="0"/>
              </a:rPr>
              <a:t>DURUMDA </a:t>
            </a:r>
            <a:r>
              <a:rPr lang="tr-TR" dirty="0" err="1" smtClean="0">
                <a:latin typeface="Arial" panose="020B0604020202020204" pitchFamily="34" charset="0"/>
                <a:cs typeface="Arial" panose="020B0604020202020204" pitchFamily="34" charset="0"/>
              </a:rPr>
              <a:t>ERKEn</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OKULA BAŞLATMA </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ÇEŞİTLİ EĞİTİM KADEMELERİNDE SINIF YÜKSELTME ŞEKLİDE </a:t>
            </a:r>
            <a:r>
              <a:rPr lang="tr-TR" dirty="0" smtClean="0">
                <a:latin typeface="Arial" panose="020B0604020202020204" pitchFamily="34" charset="0"/>
                <a:cs typeface="Arial" panose="020B0604020202020204" pitchFamily="34" charset="0"/>
              </a:rPr>
              <a:t>UYGULANACAKTIR.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6470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a:latin typeface="Algerian" panose="04020705040A02060702" pitchFamily="82" charset="0"/>
              </a:rPr>
              <a:t>DESTEK EĞİTİM ODALARINDA KİMLER TARFINDAN EĞİTİM VEİLECEK?</a:t>
            </a:r>
          </a:p>
        </p:txBody>
      </p:sp>
      <p:sp>
        <p:nvSpPr>
          <p:cNvPr id="3" name="İçerik Yer Tutucusu 2"/>
          <p:cNvSpPr>
            <a:spLocks noGrp="1"/>
          </p:cNvSpPr>
          <p:nvPr>
            <p:ph sz="quarter" idx="13"/>
          </p:nvPr>
        </p:nvSpPr>
        <p:spPr/>
        <p:txBody>
          <a:bodyPr/>
          <a:lstStyle/>
          <a:p>
            <a:r>
              <a:rPr lang="tr-TR" dirty="0">
                <a:latin typeface="Arial" panose="020B0604020202020204" pitchFamily="34" charset="0"/>
                <a:cs typeface="Arial" panose="020B0604020202020204" pitchFamily="34" charset="0"/>
              </a:rPr>
              <a:t>SINIF ÖĞRETMENLERİ VE ALAN ÖĞRETMENLERİ GÖREVLENDİRİLEBİLİR.</a:t>
            </a:r>
          </a:p>
        </p:txBody>
      </p:sp>
    </p:spTree>
    <p:extLst>
      <p:ext uri="{BB962C8B-B14F-4D97-AF65-F5344CB8AC3E}">
        <p14:creationId xmlns:p14="http://schemas.microsoft.com/office/powerpoint/2010/main" val="501811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5800" y="717452"/>
            <a:ext cx="10394707" cy="4657133"/>
          </a:xfrm>
        </p:spPr>
        <p:txBody>
          <a:bodyPr>
            <a:normAutofit/>
          </a:bodyPr>
          <a:lstStyle/>
          <a:p>
            <a:r>
              <a:rPr lang="tr-TR" dirty="0">
                <a:latin typeface="Arial" panose="020B0604020202020204" pitchFamily="34" charset="0"/>
                <a:cs typeface="Arial" panose="020B0604020202020204" pitchFamily="34" charset="0"/>
              </a:rPr>
              <a:t>Kaynaştırma/Bütünleştirme yoluyla eğitim, “daha yetenekli” öğrencileri de kapsayacak şekilde öğrenim ve öğretim etkinliklerinin farklılaştırılması ile tüm öğrencilerin temel eğitim öğretim kurumları içinde gereksinimlerini karşılanmasını amaçlar (Smith, 2006). Bunun temel nedeni ise her çocuğun ilgilenilmesi ve geliştirilmesi gereken üstün ve özel bir yeteneğe sahip olduğu düşüncesidir. Kaynaştırma/Bütünleştirme yoluyla eğitim içerisinde öğretim programlarının farklılaştırılması ve okullardaki tüm öğrencilere ulaşacak şekilde bir öğretimin hedeflenmesi gerektiği benimsenmiştir (Armstrong, 2008). </a:t>
            </a:r>
          </a:p>
        </p:txBody>
      </p:sp>
    </p:spTree>
    <p:extLst>
      <p:ext uri="{BB962C8B-B14F-4D97-AF65-F5344CB8AC3E}">
        <p14:creationId xmlns:p14="http://schemas.microsoft.com/office/powerpoint/2010/main" val="1508466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85801"/>
            <a:ext cx="10396882" cy="242668"/>
          </a:xfrm>
        </p:spPr>
        <p:txBody>
          <a:bodyPr>
            <a:normAutofit fontScale="90000"/>
          </a:bodyPr>
          <a:lstStyle/>
          <a:p>
            <a:endParaRPr lang="tr-TR"/>
          </a:p>
        </p:txBody>
      </p:sp>
      <p:sp>
        <p:nvSpPr>
          <p:cNvPr id="3" name="İçerik Yer Tutucusu 2"/>
          <p:cNvSpPr>
            <a:spLocks noGrp="1"/>
          </p:cNvSpPr>
          <p:nvPr>
            <p:ph sz="quarter" idx="13"/>
          </p:nvPr>
        </p:nvSpPr>
        <p:spPr>
          <a:xfrm>
            <a:off x="685800" y="928470"/>
            <a:ext cx="10394707" cy="4446116"/>
          </a:xfrm>
        </p:spPr>
        <p:txBody>
          <a:bodyPr/>
          <a:lstStyle/>
          <a:p>
            <a:r>
              <a:rPr lang="tr-TR" dirty="0">
                <a:latin typeface="Arial" panose="020B0604020202020204" pitchFamily="34" charset="0"/>
                <a:cs typeface="Arial" panose="020B0604020202020204" pitchFamily="34" charset="0"/>
              </a:rPr>
              <a:t>Özel yetenekli öğrenciler normal sınıflarda sunulan geleneksel eğitim anlayışının ötesinde farklı öğrenme ihtiyaçları vardır. Bu öğrencilerde var olan yeteneklerin doğası, farklılaştırılmış öğrenme deneyimlerini ve potansiyellerini en üst seviyeye çıkartacak fırsatları gerektirir. Öğretmenler onların bireysel ihtiyaçlarını karşılama hızını ayarlarken öğrencilerin deneyimlerinin derinliğinin ve kalitesinin de geliştirilmesi gerekir. </a:t>
            </a:r>
          </a:p>
        </p:txBody>
      </p:sp>
    </p:spTree>
    <p:extLst>
      <p:ext uri="{BB962C8B-B14F-4D97-AF65-F5344CB8AC3E}">
        <p14:creationId xmlns:p14="http://schemas.microsoft.com/office/powerpoint/2010/main" val="58005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lgerian" panose="04020705040A02060702" pitchFamily="82" charset="0"/>
              </a:rPr>
              <a:t>Müfredat Farklılaştırma </a:t>
            </a:r>
          </a:p>
        </p:txBody>
      </p:sp>
      <p:sp>
        <p:nvSpPr>
          <p:cNvPr id="3" name="İçerik Yer Tutucusu 2"/>
          <p:cNvSpPr>
            <a:spLocks noGrp="1"/>
          </p:cNvSpPr>
          <p:nvPr>
            <p:ph sz="quarter" idx="13"/>
          </p:nvPr>
        </p:nvSpPr>
        <p:spPr/>
        <p:txBody>
          <a:bodyPr>
            <a:normAutofit fontScale="85000" lnSpcReduction="20000"/>
          </a:bodyPr>
          <a:lstStyle/>
          <a:p>
            <a:pPr marL="0" indent="0">
              <a:buNone/>
            </a:pPr>
            <a:r>
              <a:rPr lang="tr-TR" dirty="0" smtClean="0">
                <a:latin typeface="Arial" panose="020B0604020202020204" pitchFamily="34" charset="0"/>
                <a:cs typeface="Arial" panose="020B0604020202020204" pitchFamily="34" charset="0"/>
              </a:rPr>
              <a:t>    Farklılaştırma</a:t>
            </a:r>
            <a:r>
              <a:rPr lang="tr-TR" dirty="0">
                <a:latin typeface="Arial" panose="020B0604020202020204" pitchFamily="34" charset="0"/>
                <a:cs typeface="Arial" panose="020B0604020202020204" pitchFamily="34" charset="0"/>
              </a:rPr>
              <a:t>, aynı yaştaki farklı öğrenme ihtiyaçları ve tercihleri olan öğrencilere uygulanan farklı öğrenme etkinliklerini ifade eder</a:t>
            </a:r>
          </a:p>
          <a:p>
            <a:pPr marL="0" indent="0">
              <a:buNone/>
            </a:pPr>
            <a:r>
              <a:rPr lang="tr-TR" dirty="0">
                <a:solidFill>
                  <a:srgbClr val="FF0000"/>
                </a:solidFill>
                <a:latin typeface="Arial" panose="020B0604020202020204" pitchFamily="34" charset="0"/>
                <a:cs typeface="Arial" panose="020B0604020202020204" pitchFamily="34" charset="0"/>
              </a:rPr>
              <a:t>İçerik </a:t>
            </a:r>
          </a:p>
          <a:p>
            <a:pPr marL="0" indent="0">
              <a:buNone/>
            </a:pPr>
            <a:r>
              <a:rPr lang="tr-TR" dirty="0">
                <a:latin typeface="Arial" panose="020B0604020202020204" pitchFamily="34" charset="0"/>
                <a:cs typeface="Arial" panose="020B0604020202020204" pitchFamily="34" charset="0"/>
              </a:rPr>
              <a:t>a) Soyut, karmaşık ve normal müfredattan farklı olan içerik konularını kapsar, </a:t>
            </a:r>
          </a:p>
          <a:p>
            <a:pPr marL="0" indent="0">
              <a:buNone/>
            </a:pPr>
            <a:r>
              <a:rPr lang="tr-TR" dirty="0">
                <a:latin typeface="Arial" panose="020B0604020202020204" pitchFamily="34" charset="0"/>
                <a:cs typeface="Arial" panose="020B0604020202020204" pitchFamily="34" charset="0"/>
              </a:rPr>
              <a:t>b) Bireysel ihtiyaçlara ve ilgilere daha fazla hitap eder,</a:t>
            </a:r>
          </a:p>
          <a:p>
            <a:pPr marL="0" indent="0">
              <a:buNone/>
            </a:pPr>
            <a:r>
              <a:rPr lang="tr-TR" dirty="0">
                <a:latin typeface="Arial" panose="020B0604020202020204" pitchFamily="34" charset="0"/>
                <a:cs typeface="Arial" panose="020B0604020202020204" pitchFamily="34" charset="0"/>
              </a:rPr>
              <a:t>c) Disiplinler arası etkileşime önem verir,</a:t>
            </a:r>
          </a:p>
          <a:p>
            <a:pPr marL="0" indent="0">
              <a:buNone/>
            </a:pPr>
            <a:r>
              <a:rPr lang="tr-TR" dirty="0">
                <a:latin typeface="Arial" panose="020B0604020202020204" pitchFamily="34" charset="0"/>
                <a:cs typeface="Arial" panose="020B0604020202020204" pitchFamily="34" charset="0"/>
              </a:rPr>
              <a:t>d) Gerçek hayatta karşılaşılan problemlerin incelenmesine teşvik eder, </a:t>
            </a:r>
          </a:p>
          <a:p>
            <a:pPr marL="0" indent="0">
              <a:buNone/>
            </a:pPr>
            <a:r>
              <a:rPr lang="tr-TR" dirty="0">
                <a:latin typeface="Arial" panose="020B0604020202020204" pitchFamily="34" charset="0"/>
                <a:cs typeface="Arial" panose="020B0604020202020204" pitchFamily="34" charset="0"/>
              </a:rPr>
              <a:t>e) Çeşitli konularla öğrencilerin </a:t>
            </a:r>
            <a:r>
              <a:rPr lang="tr-TR" dirty="0" err="1">
                <a:latin typeface="Arial" panose="020B0604020202020204" pitchFamily="34" charset="0"/>
                <a:cs typeface="Arial" panose="020B0604020202020204" pitchFamily="34" charset="0"/>
              </a:rPr>
              <a:t>duyuşsal</a:t>
            </a:r>
            <a:r>
              <a:rPr lang="tr-TR" dirty="0">
                <a:latin typeface="Arial" panose="020B0604020202020204" pitchFamily="34" charset="0"/>
                <a:cs typeface="Arial" panose="020B0604020202020204" pitchFamily="34" charset="0"/>
              </a:rPr>
              <a:t> özelliklerinin desteklenmesini teşvik eder. </a:t>
            </a:r>
          </a:p>
        </p:txBody>
      </p:sp>
    </p:spTree>
    <p:extLst>
      <p:ext uri="{BB962C8B-B14F-4D97-AF65-F5344CB8AC3E}">
        <p14:creationId xmlns:p14="http://schemas.microsoft.com/office/powerpoint/2010/main" val="1177453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Algerian" panose="04020705040A02060702" pitchFamily="82" charset="0"/>
              </a:rPr>
              <a:t>Süreç</a:t>
            </a:r>
          </a:p>
        </p:txBody>
      </p:sp>
      <p:sp>
        <p:nvSpPr>
          <p:cNvPr id="3" name="İçerik Yer Tutucusu 2"/>
          <p:cNvSpPr>
            <a:spLocks noGrp="1"/>
          </p:cNvSpPr>
          <p:nvPr>
            <p:ph sz="quarter" idx="13"/>
          </p:nvPr>
        </p:nvSpPr>
        <p:spPr/>
        <p:txBody>
          <a:bodyPr>
            <a:normAutofit/>
          </a:bodyPr>
          <a:lstStyle/>
          <a:p>
            <a:r>
              <a:rPr lang="tr-TR" dirty="0">
                <a:latin typeface="Arial" panose="020B0604020202020204" pitchFamily="34" charset="0"/>
                <a:cs typeface="Arial" panose="020B0604020202020204" pitchFamily="34" charset="0"/>
              </a:rPr>
              <a:t>a) Üst düzey bilimsel düşünme süreçlerini geliştirir, </a:t>
            </a:r>
          </a:p>
          <a:p>
            <a:r>
              <a:rPr lang="tr-TR" dirty="0">
                <a:latin typeface="Arial" panose="020B0604020202020204" pitchFamily="34" charset="0"/>
                <a:cs typeface="Arial" panose="020B0604020202020204" pitchFamily="34" charset="0"/>
              </a:rPr>
              <a:t>b) Keşfetme ve deneyime dayalı öğrenme için fırsatlar sağlar, </a:t>
            </a:r>
          </a:p>
          <a:p>
            <a:r>
              <a:rPr lang="tr-TR" dirty="0">
                <a:latin typeface="Arial" panose="020B0604020202020204" pitchFamily="34" charset="0"/>
                <a:cs typeface="Arial" panose="020B0604020202020204" pitchFamily="34" charset="0"/>
              </a:rPr>
              <a:t> c) Açık-uçlu problemlere çözümler sağlar,</a:t>
            </a:r>
          </a:p>
          <a:p>
            <a:r>
              <a:rPr lang="tr-TR" dirty="0">
                <a:latin typeface="Arial" panose="020B0604020202020204" pitchFamily="34" charset="0"/>
                <a:cs typeface="Arial" panose="020B0604020202020204" pitchFamily="34" charset="0"/>
              </a:rPr>
              <a:t>  d) Bağımsız araştırmalar için araştırma becerilerini öğretir, </a:t>
            </a:r>
          </a:p>
          <a:p>
            <a:r>
              <a:rPr lang="tr-TR" dirty="0">
                <a:latin typeface="Arial" panose="020B0604020202020204" pitchFamily="34" charset="0"/>
                <a:cs typeface="Arial" panose="020B0604020202020204" pitchFamily="34" charset="0"/>
              </a:rPr>
              <a:t>e) Farklı öğrenme stillerine hitap etmek için çeşitli öğrenme stratejilerini kullanır, </a:t>
            </a:r>
          </a:p>
          <a:p>
            <a:r>
              <a:rPr lang="tr-TR" dirty="0">
                <a:latin typeface="Arial" panose="020B0604020202020204" pitchFamily="34" charset="0"/>
                <a:cs typeface="Arial" panose="020B0604020202020204" pitchFamily="34" charset="0"/>
              </a:rPr>
              <a:t>f) Küçük grup faaliyetlerine imkan sağlar.  </a:t>
            </a:r>
          </a:p>
        </p:txBody>
      </p:sp>
    </p:spTree>
    <p:extLst>
      <p:ext uri="{BB962C8B-B14F-4D97-AF65-F5344CB8AC3E}">
        <p14:creationId xmlns:p14="http://schemas.microsoft.com/office/powerpoint/2010/main" val="278679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Algerian" panose="04020705040A02060702" pitchFamily="82" charset="0"/>
              </a:rPr>
              <a:t> Ürün</a:t>
            </a:r>
          </a:p>
        </p:txBody>
      </p:sp>
      <p:sp>
        <p:nvSpPr>
          <p:cNvPr id="3" name="İçerik Yer Tutucusu 2"/>
          <p:cNvSpPr>
            <a:spLocks noGrp="1"/>
          </p:cNvSpPr>
          <p:nvPr>
            <p:ph sz="quarter" idx="13"/>
          </p:nvPr>
        </p:nvSpPr>
        <p:spPr/>
        <p:txBody>
          <a:bodyPr>
            <a:normAutofit/>
          </a:bodyPr>
          <a:lstStyle/>
          <a:p>
            <a:r>
              <a:rPr lang="tr-TR" dirty="0">
                <a:latin typeface="Arial" panose="020B0604020202020204" pitchFamily="34" charset="0"/>
                <a:cs typeface="Arial" panose="020B0604020202020204" pitchFamily="34" charset="0"/>
              </a:rPr>
              <a:t>a) Gerçek dünya sorunları içerir, </a:t>
            </a:r>
          </a:p>
          <a:p>
            <a:r>
              <a:rPr lang="tr-TR" dirty="0">
                <a:latin typeface="Arial" panose="020B0604020202020204" pitchFamily="34" charset="0"/>
                <a:cs typeface="Arial" panose="020B0604020202020204" pitchFamily="34" charset="0"/>
              </a:rPr>
              <a:t>b) Gerçek yaşama dayalı öğrenmeye değer verir, </a:t>
            </a:r>
          </a:p>
          <a:p>
            <a:r>
              <a:rPr lang="tr-TR" dirty="0">
                <a:latin typeface="Arial" panose="020B0604020202020204" pitchFamily="34" charset="0"/>
                <a:cs typeface="Arial" panose="020B0604020202020204" pitchFamily="34" charset="0"/>
              </a:rPr>
              <a:t>c) Yaratıcılığı ortaya koyma imkanı sunar, </a:t>
            </a:r>
          </a:p>
          <a:p>
            <a:r>
              <a:rPr lang="tr-TR" dirty="0">
                <a:latin typeface="Arial" panose="020B0604020202020204" pitchFamily="34" charset="0"/>
                <a:cs typeface="Arial" panose="020B0604020202020204" pitchFamily="34" charset="0"/>
              </a:rPr>
              <a:t>d) Geleneksel ödev mantığının ötesinde farklı şekillerde sunum yapılmasını cesaretlendirir. </a:t>
            </a:r>
          </a:p>
          <a:p>
            <a:endParaRPr lang="tr-TR" dirty="0"/>
          </a:p>
        </p:txBody>
      </p:sp>
    </p:spTree>
    <p:extLst>
      <p:ext uri="{BB962C8B-B14F-4D97-AF65-F5344CB8AC3E}">
        <p14:creationId xmlns:p14="http://schemas.microsoft.com/office/powerpoint/2010/main" val="249225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latin typeface="Algerian" panose="04020705040A02060702" pitchFamily="82" charset="0"/>
              </a:rPr>
              <a:t>Öğrenme Ortamı</a:t>
            </a:r>
          </a:p>
        </p:txBody>
      </p:sp>
      <p:sp>
        <p:nvSpPr>
          <p:cNvPr id="3" name="İçerik Yer Tutucusu 2"/>
          <p:cNvSpPr>
            <a:spLocks noGrp="1"/>
          </p:cNvSpPr>
          <p:nvPr>
            <p:ph sz="quarter" idx="13"/>
          </p:nvPr>
        </p:nvSpPr>
        <p:spPr/>
        <p:txBody>
          <a:bodyPr/>
          <a:lstStyle/>
          <a:p>
            <a:r>
              <a:rPr lang="tr-TR" dirty="0">
                <a:latin typeface="Arial" panose="020B0604020202020204" pitchFamily="34" charset="0"/>
                <a:cs typeface="Arial" panose="020B0604020202020204" pitchFamily="34" charset="0"/>
              </a:rPr>
              <a:t>a) Destekleyici ve öğrenci merkezli bir ortam sağlar, </a:t>
            </a:r>
          </a:p>
          <a:p>
            <a:r>
              <a:rPr lang="tr-TR" dirty="0">
                <a:latin typeface="Arial" panose="020B0604020202020204" pitchFamily="34" charset="0"/>
                <a:cs typeface="Arial" panose="020B0604020202020204" pitchFamily="34" charset="0"/>
              </a:rPr>
              <a:t>b) Risk almayı destekler, </a:t>
            </a:r>
          </a:p>
          <a:p>
            <a:r>
              <a:rPr lang="tr-TR" dirty="0">
                <a:latin typeface="Arial" panose="020B0604020202020204" pitchFamily="34" charset="0"/>
                <a:cs typeface="Arial" panose="020B0604020202020204" pitchFamily="34" charset="0"/>
              </a:rPr>
              <a:t>c) Teşvik edici bir fiziksel ortam sağlar,</a:t>
            </a:r>
          </a:p>
          <a:p>
            <a:r>
              <a:rPr lang="tr-TR" dirty="0">
                <a:latin typeface="Arial" panose="020B0604020202020204" pitchFamily="34" charset="0"/>
                <a:cs typeface="Arial" panose="020B0604020202020204" pitchFamily="34" charset="0"/>
              </a:rPr>
              <a:t> d) Okul dışı öğrenme deneyimleri sağlar ( geziler, toplumsal projeler </a:t>
            </a:r>
            <a:r>
              <a:rPr lang="tr-TR" dirty="0" err="1">
                <a:latin typeface="Arial" panose="020B0604020202020204" pitchFamily="34" charset="0"/>
                <a:cs typeface="Arial" panose="020B0604020202020204" pitchFamily="34" charset="0"/>
              </a:rPr>
              <a:t>v.b</a:t>
            </a:r>
            <a:r>
              <a:rPr lang="tr-TR" dirty="0">
                <a:latin typeface="Arial" panose="020B0604020202020204" pitchFamily="34" charset="0"/>
                <a:cs typeface="Arial" panose="020B0604020202020204" pitchFamily="34" charset="0"/>
              </a:rPr>
              <a:t>.) </a:t>
            </a:r>
          </a:p>
          <a:p>
            <a:r>
              <a:rPr lang="tr-TR" dirty="0">
                <a:latin typeface="Arial" panose="020B0604020202020204" pitchFamily="34" charset="0"/>
                <a:cs typeface="Arial" panose="020B0604020202020204" pitchFamily="34" charset="0"/>
              </a:rPr>
              <a:t>e) Yükseköğretim kurumları ile işbirliğini destekler.  </a:t>
            </a:r>
          </a:p>
          <a:p>
            <a:endParaRPr lang="tr-TR" dirty="0"/>
          </a:p>
        </p:txBody>
      </p:sp>
    </p:spTree>
    <p:extLst>
      <p:ext uri="{BB962C8B-B14F-4D97-AF65-F5344CB8AC3E}">
        <p14:creationId xmlns:p14="http://schemas.microsoft.com/office/powerpoint/2010/main" val="2522191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lgerian" panose="04020705040A02060702" pitchFamily="82" charset="0"/>
              </a:rPr>
              <a:t>Müfredat Farklılaştırma Türleri</a:t>
            </a:r>
          </a:p>
        </p:txBody>
      </p:sp>
      <p:sp>
        <p:nvSpPr>
          <p:cNvPr id="3" name="İçerik Yer Tutucusu 2"/>
          <p:cNvSpPr>
            <a:spLocks noGrp="1"/>
          </p:cNvSpPr>
          <p:nvPr>
            <p:ph sz="quarter" idx="13"/>
          </p:nvPr>
        </p:nvSpPr>
        <p:spPr/>
        <p:txBody>
          <a:bodyPr>
            <a:normAutofit/>
          </a:bodyPr>
          <a:lstStyle/>
          <a:p>
            <a:pPr marL="0" indent="0">
              <a:buNone/>
            </a:pPr>
            <a:r>
              <a:rPr lang="tr-TR" dirty="0" smtClean="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Zenginleştirme </a:t>
            </a:r>
            <a:r>
              <a:rPr lang="tr-TR" b="1" i="1" dirty="0">
                <a:latin typeface="Arial" panose="020B0604020202020204" pitchFamily="34" charset="0"/>
                <a:cs typeface="Arial" panose="020B0604020202020204" pitchFamily="34" charset="0"/>
              </a:rPr>
              <a:t>(</a:t>
            </a:r>
            <a:r>
              <a:rPr lang="tr-TR" b="1" i="1" dirty="0" err="1">
                <a:latin typeface="Arial" panose="020B0604020202020204" pitchFamily="34" charset="0"/>
                <a:cs typeface="Arial" panose="020B0604020202020204" pitchFamily="34" charset="0"/>
              </a:rPr>
              <a:t>Enrichment</a:t>
            </a:r>
            <a:r>
              <a:rPr lang="tr-TR" b="1" i="1"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Zenginleştirme yatay esnekliği, </a:t>
            </a:r>
            <a:r>
              <a:rPr lang="tr-TR" dirty="0" smtClean="0">
                <a:latin typeface="Arial" panose="020B0604020202020204" pitchFamily="34" charset="0"/>
                <a:cs typeface="Arial" panose="020B0604020202020204" pitchFamily="34" charset="0"/>
              </a:rPr>
              <a:t>      </a:t>
            </a:r>
            <a:r>
              <a:rPr lang="tr-TR" b="1" i="1" dirty="0" smtClean="0">
                <a:latin typeface="Arial" panose="020B0604020202020204" pitchFamily="34" charset="0"/>
                <a:cs typeface="Arial" panose="020B0604020202020204" pitchFamily="34" charset="0"/>
              </a:rPr>
              <a:t>genişletme </a:t>
            </a:r>
            <a:r>
              <a:rPr lang="tr-TR" b="1" i="1" dirty="0">
                <a:latin typeface="Arial" panose="020B0604020202020204" pitchFamily="34" charset="0"/>
                <a:cs typeface="Arial" panose="020B0604020202020204" pitchFamily="34" charset="0"/>
              </a:rPr>
              <a:t>(</a:t>
            </a:r>
            <a:r>
              <a:rPr lang="tr-TR" b="1" i="1" dirty="0" err="1">
                <a:latin typeface="Arial" panose="020B0604020202020204" pitchFamily="34" charset="0"/>
                <a:cs typeface="Arial" panose="020B0604020202020204" pitchFamily="34" charset="0"/>
              </a:rPr>
              <a:t>extension</a:t>
            </a:r>
            <a:r>
              <a:rPr lang="tr-TR" b="1" i="1"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ise dikey esnekliği ifade eder. Zenginleştirme, tüm öğrenci grubuna hitap eden ana öğretim programı dışındaki her türlü öğrenme etkinliklerini kapsar ve var olan öğretim programına yapılan bir ilavedir. Öğretim programının yerine geçmez, onu destekler. Etkinlikler çeşitlendirilerek normal öğretim programından daha farklı verilmeye çalışılır.  </a:t>
            </a:r>
          </a:p>
        </p:txBody>
      </p:sp>
    </p:spTree>
    <p:extLst>
      <p:ext uri="{BB962C8B-B14F-4D97-AF65-F5344CB8AC3E}">
        <p14:creationId xmlns:p14="http://schemas.microsoft.com/office/powerpoint/2010/main" val="2762765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lgerian" panose="04020705040A02060702" pitchFamily="82" charset="0"/>
              </a:rPr>
              <a:t>Genişletme (</a:t>
            </a:r>
            <a:r>
              <a:rPr lang="tr-TR" sz="4000" dirty="0" err="1">
                <a:latin typeface="Algerian" panose="04020705040A02060702" pitchFamily="82" charset="0"/>
              </a:rPr>
              <a:t>Extension</a:t>
            </a:r>
            <a:r>
              <a:rPr lang="tr-TR" sz="4000" dirty="0">
                <a:latin typeface="Algerian" panose="04020705040A02060702" pitchFamily="82" charset="0"/>
              </a:rPr>
              <a:t>)</a:t>
            </a:r>
          </a:p>
        </p:txBody>
      </p:sp>
      <p:sp>
        <p:nvSpPr>
          <p:cNvPr id="3" name="İçerik Yer Tutucusu 2"/>
          <p:cNvSpPr>
            <a:spLocks noGrp="1"/>
          </p:cNvSpPr>
          <p:nvPr>
            <p:ph sz="quarter" idx="13"/>
          </p:nvPr>
        </p:nvSpPr>
        <p:spPr/>
        <p:txBody>
          <a:bodyPr>
            <a:normAutofit fontScale="92500" lnSpcReduction="10000"/>
          </a:bodyPr>
          <a:lstStyle/>
          <a:p>
            <a:r>
              <a:rPr lang="tr-TR" dirty="0">
                <a:latin typeface="Arial" panose="020B0604020202020204" pitchFamily="34" charset="0"/>
                <a:cs typeface="Arial" panose="020B0604020202020204" pitchFamily="34" charset="0"/>
              </a:rPr>
              <a:t>Öğrencilere öğretim programını normalden daha hızlı bir şekilde verilmesidir. Hızlandırma (</a:t>
            </a:r>
            <a:r>
              <a:rPr lang="tr-TR" dirty="0" err="1">
                <a:latin typeface="Arial" panose="020B0604020202020204" pitchFamily="34" charset="0"/>
                <a:cs typeface="Arial" panose="020B0604020202020204" pitchFamily="34" charset="0"/>
              </a:rPr>
              <a:t>acceleration</a:t>
            </a:r>
            <a:r>
              <a:rPr lang="tr-TR" dirty="0">
                <a:latin typeface="Arial" panose="020B0604020202020204" pitchFamily="34" charset="0"/>
                <a:cs typeface="Arial" panose="020B0604020202020204" pitchFamily="34" charset="0"/>
              </a:rPr>
              <a:t>) anlamına ya da öğretim programındaki bazı bölümleri atlamak anlamına da gelebilir. Öğretim programını daha yoğun ve karmaşık hale getirmek için yeniden biçimlendirme anlamına da gelebilir. Öğrencinin konuyu derinlemesine ve kendi hızında çalışması sağlanmalıdır. Bu dikey ve yatay esneklik, farklı sınıf düzeylerine karşılık gelen öğretim programlarını ve farklı disiplinlerin bir arada çalışmasına izin verir. Öğrencilerin belli alanlarda daha üst sınıf düzeylerindeki öğrencilerle çalışmasını da sağlar.  </a:t>
            </a:r>
          </a:p>
        </p:txBody>
      </p:sp>
    </p:spTree>
    <p:extLst>
      <p:ext uri="{BB962C8B-B14F-4D97-AF65-F5344CB8AC3E}">
        <p14:creationId xmlns:p14="http://schemas.microsoft.com/office/powerpoint/2010/main" val="840362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Algerian" panose="04020705040A02060702" pitchFamily="82" charset="0"/>
              </a:rPr>
              <a:t>ÜSTÜN YETENEKLİ BİREY</a:t>
            </a:r>
          </a:p>
        </p:txBody>
      </p:sp>
      <p:sp>
        <p:nvSpPr>
          <p:cNvPr id="3" name="İçerik Yer Tutucusu 2"/>
          <p:cNvSpPr>
            <a:spLocks noGrp="1"/>
          </p:cNvSpPr>
          <p:nvPr>
            <p:ph sz="quarter" idx="13"/>
          </p:nvPr>
        </p:nvSpPr>
        <p:spPr/>
        <p:txBody>
          <a:bodyPr/>
          <a:lstStyle/>
          <a:p>
            <a:pPr marL="0" indent="0">
              <a:buNone/>
            </a:pPr>
            <a:r>
              <a:rPr lang="tr-TR" dirty="0">
                <a:latin typeface="Arial" panose="020B0604020202020204" pitchFamily="34" charset="0"/>
                <a:cs typeface="Arial" panose="020B0604020202020204" pitchFamily="34" charset="0"/>
              </a:rPr>
              <a:t>        ZEKA,YARATICILIK,SANAT,SPOR , LİDERLİK KAPASİTESİ VEYA ÖZEL AKADEMİK </a:t>
            </a:r>
            <a:r>
              <a:rPr lang="tr-TR" dirty="0" err="1" smtClean="0">
                <a:latin typeface="Arial" panose="020B0604020202020204" pitchFamily="34" charset="0"/>
                <a:cs typeface="Arial" panose="020B0604020202020204" pitchFamily="34" charset="0"/>
              </a:rPr>
              <a:t>ALANlaRDA</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AKRANLARINA GÖRE YÜKSEK PERFORMANS GÖSTEREN BİREY OLARAK TANIMLANMAKTADIR.</a:t>
            </a:r>
          </a:p>
        </p:txBody>
      </p:sp>
    </p:spTree>
    <p:extLst>
      <p:ext uri="{BB962C8B-B14F-4D97-AF65-F5344CB8AC3E}">
        <p14:creationId xmlns:p14="http://schemas.microsoft.com/office/powerpoint/2010/main" val="3515292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lgerian" panose="04020705040A02060702" pitchFamily="82" charset="0"/>
              </a:rPr>
              <a:t>Hızlandırma (Acceleration)</a:t>
            </a:r>
          </a:p>
        </p:txBody>
      </p:sp>
      <p:sp>
        <p:nvSpPr>
          <p:cNvPr id="3" name="İçerik Yer Tutucusu 2"/>
          <p:cNvSpPr>
            <a:spLocks noGrp="1"/>
          </p:cNvSpPr>
          <p:nvPr>
            <p:ph sz="quarter" idx="13"/>
          </p:nvPr>
        </p:nvSpPr>
        <p:spPr/>
        <p:txBody>
          <a:bodyPr>
            <a:normAutofit fontScale="40000" lnSpcReduction="20000"/>
          </a:bodyPr>
          <a:lstStyle/>
          <a:p>
            <a:r>
              <a:rPr lang="tr-TR" sz="2500" dirty="0">
                <a:latin typeface="Arial" panose="020B0604020202020204" pitchFamily="34" charset="0"/>
                <a:cs typeface="Arial" panose="020B0604020202020204" pitchFamily="34" charset="0"/>
              </a:rPr>
              <a:t>Öğrencilerin kendi yaş düzeylerinin üstündeki sınıflara yönlendirilmesi veli, eğitimciler açısından hassas bir konudur. Günümüzde üstün yeteneklilerin eğitimi alanında önde gelen akademisyenler, bu çocukların ihtiyaçlarının karşılanması için uygun koşullarda yapılan hızlandırmayı desteklerler. Örneğin ABD’de en çok kullanılan hızlandırma türleri; </a:t>
            </a:r>
          </a:p>
          <a:p>
            <a:r>
              <a:rPr lang="tr-TR" sz="2500" dirty="0">
                <a:latin typeface="Arial" panose="020B0604020202020204" pitchFamily="34" charset="0"/>
                <a:cs typeface="Arial" panose="020B0604020202020204" pitchFamily="34" charset="0"/>
              </a:rPr>
              <a:t>a) Anaokuluna veya 1. sınıfa erken kayıt,  </a:t>
            </a:r>
          </a:p>
          <a:p>
            <a:r>
              <a:rPr lang="tr-TR" sz="2500" dirty="0">
                <a:latin typeface="Arial" panose="020B0604020202020204" pitchFamily="34" charset="0"/>
                <a:cs typeface="Arial" panose="020B0604020202020204" pitchFamily="34" charset="0"/>
              </a:rPr>
              <a:t>b) Sınıf atlama,  </a:t>
            </a:r>
          </a:p>
          <a:p>
            <a:r>
              <a:rPr lang="tr-TR" sz="2500" dirty="0">
                <a:latin typeface="Arial" panose="020B0604020202020204" pitchFamily="34" charset="0"/>
                <a:cs typeface="Arial" panose="020B0604020202020204" pitchFamily="34" charset="0"/>
              </a:rPr>
              <a:t>c) İçerik hızlandırma, </a:t>
            </a:r>
          </a:p>
          <a:p>
            <a:r>
              <a:rPr lang="tr-TR" sz="2500" dirty="0">
                <a:latin typeface="Arial" panose="020B0604020202020204" pitchFamily="34" charset="0"/>
                <a:cs typeface="Arial" panose="020B0604020202020204" pitchFamily="34" charset="0"/>
              </a:rPr>
              <a:t> d) Müfredat biçimlendirme/yoğunlaştırma(aynı sınıf düzeyinde), </a:t>
            </a:r>
          </a:p>
          <a:p>
            <a:r>
              <a:rPr lang="tr-TR" sz="2500" dirty="0">
                <a:latin typeface="Arial" panose="020B0604020202020204" pitchFamily="34" charset="0"/>
                <a:cs typeface="Arial" panose="020B0604020202020204" pitchFamily="34" charset="0"/>
              </a:rPr>
              <a:t> e) Teleskopik hızlandırma (öğrencinin bir yılda alması gereken eğitimi bir dönemde bitirmesi veya 3 yıllık ortaokul süresini 2 yılda bitirmesi gibi). Bu hızlandırma türünde öğrenci, üst sınıflardan ders alması mümkündür. </a:t>
            </a:r>
          </a:p>
          <a:p>
            <a:r>
              <a:rPr lang="tr-TR" sz="2500" dirty="0">
                <a:latin typeface="Arial" panose="020B0604020202020204" pitchFamily="34" charset="0"/>
                <a:cs typeface="Arial" panose="020B0604020202020204" pitchFamily="34" charset="0"/>
              </a:rPr>
              <a:t> f) Uzaktan eğitim (Öğrenci, normal müfredat dışında posta yoluyla veya uzaktan eğitim verilerek daha üst düzey eğitim alır).  </a:t>
            </a:r>
          </a:p>
          <a:p>
            <a:r>
              <a:rPr lang="tr-TR" sz="2500" dirty="0">
                <a:latin typeface="Arial" panose="020B0604020202020204" pitchFamily="34" charset="0"/>
                <a:cs typeface="Arial" panose="020B0604020202020204" pitchFamily="34" charset="0"/>
              </a:rPr>
              <a:t>g) Üst sınıf/sınıflardan ders alma (Bu dersleri öğrenciler paralı olarak almaktadır).  Ülkemizde hızlandırma türlerine bakıldığında sadece ilkokulda sınıf atlatma türünün uygulandığı görülmektedir.  Ancak Özel Yetenekli Bireyler Strateji ve Uygulama Planı (20132017)’</a:t>
            </a:r>
            <a:r>
              <a:rPr lang="tr-TR" sz="2500" dirty="0" err="1">
                <a:latin typeface="Arial" panose="020B0604020202020204" pitchFamily="34" charset="0"/>
                <a:cs typeface="Arial" panose="020B0604020202020204" pitchFamily="34" charset="0"/>
              </a:rPr>
              <a:t>nda</a:t>
            </a:r>
            <a:r>
              <a:rPr lang="tr-TR" sz="2500" dirty="0">
                <a:latin typeface="Arial" panose="020B0604020202020204" pitchFamily="34" charset="0"/>
                <a:cs typeface="Arial" panose="020B0604020202020204" pitchFamily="34" charset="0"/>
              </a:rPr>
              <a:t> ilkokula ek olarak ortaokul ve lise düzeyinde sınıf atlatma, üst sınıflardan ve üniversiteden ders alma gibi uygulamaların yapılması ön görülmüştür. </a:t>
            </a:r>
          </a:p>
          <a:p>
            <a:endParaRPr lang="tr-TR" dirty="0"/>
          </a:p>
        </p:txBody>
      </p:sp>
    </p:spTree>
    <p:extLst>
      <p:ext uri="{BB962C8B-B14F-4D97-AF65-F5344CB8AC3E}">
        <p14:creationId xmlns:p14="http://schemas.microsoft.com/office/powerpoint/2010/main" val="411259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latin typeface="Algerian" panose="04020705040A02060702" pitchFamily="82" charset="0"/>
              </a:rPr>
              <a:t>Yarışmalar(</a:t>
            </a:r>
            <a:r>
              <a:rPr lang="tr-TR" sz="4400" dirty="0" err="1">
                <a:latin typeface="Algerian" panose="04020705040A02060702" pitchFamily="82" charset="0"/>
              </a:rPr>
              <a:t>Competitions</a:t>
            </a:r>
            <a:r>
              <a:rPr lang="tr-TR" sz="4400" dirty="0">
                <a:latin typeface="Algerian" panose="04020705040A02060702" pitchFamily="82" charset="0"/>
              </a:rPr>
              <a:t>)</a:t>
            </a:r>
          </a:p>
        </p:txBody>
      </p:sp>
      <p:sp>
        <p:nvSpPr>
          <p:cNvPr id="3" name="İçerik Yer Tutucusu 2"/>
          <p:cNvSpPr>
            <a:spLocks noGrp="1"/>
          </p:cNvSpPr>
          <p:nvPr>
            <p:ph sz="quarter" idx="13"/>
          </p:nvPr>
        </p:nvSpPr>
        <p:spPr/>
        <p:txBody>
          <a:bodyPr/>
          <a:lstStyle/>
          <a:p>
            <a:r>
              <a:rPr lang="tr-TR" dirty="0">
                <a:latin typeface="Arial" panose="020B0604020202020204" pitchFamily="34" charset="0"/>
                <a:cs typeface="Arial" panose="020B0604020202020204" pitchFamily="34" charset="0"/>
              </a:rPr>
              <a:t>Özel yetenekli çocuk/öğrencilerin kendi ilgi alanlarındaki herhangi bir konuda yaptıkları araştırma veya hipotezleri bir yazılı rapora dönüştürerek yarışmalara katılmasıdır.  </a:t>
            </a:r>
          </a:p>
        </p:txBody>
      </p:sp>
    </p:spTree>
    <p:extLst>
      <p:ext uri="{BB962C8B-B14F-4D97-AF65-F5344CB8AC3E}">
        <p14:creationId xmlns:p14="http://schemas.microsoft.com/office/powerpoint/2010/main" val="1972404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4000" dirty="0" err="1">
                <a:latin typeface="Algerian" panose="04020705040A02060702" pitchFamily="82" charset="0"/>
              </a:rPr>
              <a:t>Mentörlük</a:t>
            </a:r>
            <a:r>
              <a:rPr lang="tr-TR" sz="4000" dirty="0">
                <a:latin typeface="Algerian" panose="04020705040A02060702" pitchFamily="82" charset="0"/>
              </a:rPr>
              <a:t> (</a:t>
            </a:r>
            <a:r>
              <a:rPr lang="tr-TR" sz="4000" dirty="0" err="1">
                <a:latin typeface="Algerian" panose="04020705040A02060702" pitchFamily="82" charset="0"/>
              </a:rPr>
              <a:t>Mentoring</a:t>
            </a:r>
            <a:r>
              <a:rPr lang="tr-TR" sz="4000" dirty="0">
                <a:latin typeface="Algerian" panose="04020705040A02060702" pitchFamily="82" charset="0"/>
              </a:rPr>
              <a:t>)</a:t>
            </a:r>
            <a:br>
              <a:rPr lang="tr-TR" sz="4000" dirty="0">
                <a:latin typeface="Algerian" panose="04020705040A02060702" pitchFamily="82" charset="0"/>
              </a:rPr>
            </a:br>
            <a:endParaRPr lang="tr-TR" sz="4000" dirty="0">
              <a:latin typeface="Algerian" panose="04020705040A02060702" pitchFamily="82" charset="0"/>
            </a:endParaRPr>
          </a:p>
        </p:txBody>
      </p:sp>
      <p:sp>
        <p:nvSpPr>
          <p:cNvPr id="3" name="İçerik Yer Tutucusu 2"/>
          <p:cNvSpPr>
            <a:spLocks noGrp="1"/>
          </p:cNvSpPr>
          <p:nvPr>
            <p:ph sz="quarter" idx="13"/>
          </p:nvPr>
        </p:nvSpPr>
        <p:spPr/>
        <p:txBody>
          <a:bodyPr/>
          <a:lstStyle/>
          <a:p>
            <a:pPr marL="0" indent="0">
              <a:buNone/>
            </a:pPr>
            <a:r>
              <a:rPr lang="tr-TR" dirty="0" smtClean="0">
                <a:latin typeface="Arial" panose="020B0604020202020204" pitchFamily="34" charset="0"/>
                <a:cs typeface="Arial" panose="020B0604020202020204" pitchFamily="34" charset="0"/>
              </a:rPr>
              <a:t>   </a:t>
            </a:r>
            <a:r>
              <a:rPr lang="tr-TR" b="1" i="1" dirty="0" err="1" smtClean="0">
                <a:latin typeface="Arial" panose="020B0604020202020204" pitchFamily="34" charset="0"/>
                <a:cs typeface="Arial" panose="020B0604020202020204" pitchFamily="34" charset="0"/>
              </a:rPr>
              <a:t>Mentörlük</a:t>
            </a:r>
            <a:r>
              <a:rPr lang="tr-TR" b="1" i="1" dirty="0">
                <a:latin typeface="Arial" panose="020B0604020202020204" pitchFamily="34" charset="0"/>
                <a:cs typeface="Arial" panose="020B0604020202020204" pitchFamily="34" charset="0"/>
              </a:rPr>
              <a:t>,</a:t>
            </a:r>
            <a:r>
              <a:rPr lang="tr-TR" dirty="0">
                <a:latin typeface="Arial" panose="020B0604020202020204" pitchFamily="34" charset="0"/>
                <a:cs typeface="Arial" panose="020B0604020202020204" pitchFamily="34" charset="0"/>
              </a:rPr>
              <a:t> her yaştaki üstün yetenekli çocuk/öğrencilere akademik ve duygusal yararlar sağlayan etkili bir çalışma stratejisidir. Temel olarak, çocuğun kendi fikirlerini, yeteneklerini, görüşlerini ve duygularını net bir şekilde öğrenmek ve onlarla vakit geçirmektir. </a:t>
            </a:r>
            <a:r>
              <a:rPr lang="tr-TR" dirty="0" err="1">
                <a:latin typeface="Arial" panose="020B0604020202020204" pitchFamily="34" charset="0"/>
                <a:cs typeface="Arial" panose="020B0604020202020204" pitchFamily="34" charset="0"/>
              </a:rPr>
              <a:t>Mentörlük</a:t>
            </a:r>
            <a:r>
              <a:rPr lang="tr-TR" dirty="0">
                <a:latin typeface="Arial" panose="020B0604020202020204" pitchFamily="34" charset="0"/>
                <a:cs typeface="Arial" panose="020B0604020202020204" pitchFamily="34" charset="0"/>
              </a:rPr>
              <a:t> yapacak kişi, bir yetişkin, öğretmen veya yaşta kendinden daha büyük bir çocuk olabilir.</a:t>
            </a:r>
          </a:p>
        </p:txBody>
      </p:sp>
    </p:spTree>
    <p:extLst>
      <p:ext uri="{BB962C8B-B14F-4D97-AF65-F5344CB8AC3E}">
        <p14:creationId xmlns:p14="http://schemas.microsoft.com/office/powerpoint/2010/main" val="688672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normAutofit lnSpcReduction="10000"/>
          </a:bodyPr>
          <a:lstStyle/>
          <a:p>
            <a:r>
              <a:rPr lang="tr-TR" dirty="0">
                <a:latin typeface="Arial" panose="020B0604020202020204" pitchFamily="34" charset="0"/>
                <a:cs typeface="Arial" panose="020B0604020202020204" pitchFamily="34" charset="0"/>
              </a:rPr>
              <a:t>Programın Temel Yaklaşımı Müfredat farklılaştırma türlerinden olan genişletme ve zenginleştirme, özel yetenekli öğrencilerin öğrenim gördüğü hem örgün eğitim kurumlarında hem de özel yetenekli öğrencilerin çekilip bir grup oluşturularak sınıf dışında da yapılabilir. Ülkemizde okul öncesi, ilkokul, ortaokul ve lise döneminde genişletme ve zenginleştirme hem örgün eğitim içerisinde hem de Bilim ve Sanat Merkezleri ve yetenek atölyeleri gibi farklı eğitim modellerinde hafta içi ve hafta sonu uygulanabilir.. </a:t>
            </a:r>
          </a:p>
        </p:txBody>
      </p:sp>
    </p:spTree>
    <p:extLst>
      <p:ext uri="{BB962C8B-B14F-4D97-AF65-F5344CB8AC3E}">
        <p14:creationId xmlns:p14="http://schemas.microsoft.com/office/powerpoint/2010/main" val="4097218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sz="quarter" idx="13"/>
          </p:nvPr>
        </p:nvSpPr>
        <p:spPr/>
        <p:txBody>
          <a:bodyPr>
            <a:normAutofit fontScale="62500" lnSpcReduction="20000"/>
          </a:bodyPr>
          <a:lstStyle/>
          <a:p>
            <a:pPr marL="0" indent="0">
              <a:buNone/>
            </a:pPr>
            <a:r>
              <a:rPr lang="tr-TR" dirty="0"/>
              <a:t>	</a:t>
            </a:r>
            <a:r>
              <a:rPr lang="tr-TR" dirty="0">
                <a:latin typeface="Arial" panose="020B0604020202020204" pitchFamily="34" charset="0"/>
                <a:cs typeface="Arial" panose="020B0604020202020204" pitchFamily="34" charset="0"/>
              </a:rPr>
              <a:t>çerçeve programın yapısı müfredat farklılaştırmanın genişletme ve zenginleştirme türü temel alınarak aşağıda verilen temel ilkeler doğrultusunda geliştirilmiştir :</a:t>
            </a:r>
          </a:p>
          <a:p>
            <a:r>
              <a:rPr lang="tr-TR" dirty="0">
                <a:latin typeface="Arial" panose="020B0604020202020204" pitchFamily="34" charset="0"/>
                <a:cs typeface="Arial" panose="020B0604020202020204" pitchFamily="34" charset="0"/>
              </a:rPr>
              <a:t>1. Özel yetenek kavramı sürekli değişen dinamik bir kavramdır. Öğrencilerin yetenek ve ilgilerini tespit etmek için çeşitli kaynaklardan bilgi toplanmalı, bu süreç sürekli ve kapsamlı bir hale getirilmelidir.</a:t>
            </a:r>
          </a:p>
          <a:p>
            <a:r>
              <a:rPr lang="tr-TR" dirty="0">
                <a:latin typeface="Arial" panose="020B0604020202020204" pitchFamily="34" charset="0"/>
                <a:cs typeface="Arial" panose="020B0604020202020204" pitchFamily="34" charset="0"/>
              </a:rPr>
              <a:t>2. Özel yetenekleri tespit edilen öğrencilerin öğrenme stilleri belirlenmeli ve öğretim buna uygun bir şekilde planlanmalıdır. </a:t>
            </a:r>
          </a:p>
          <a:p>
            <a:r>
              <a:rPr lang="tr-TR" dirty="0">
                <a:latin typeface="Arial" panose="020B0604020202020204" pitchFamily="34" charset="0"/>
                <a:cs typeface="Arial" panose="020B0604020202020204" pitchFamily="34" charset="0"/>
              </a:rPr>
              <a:t>3. İçerik konuları daha derinlemesine ya da bilişsel açıdan daha üst düzeyde sunulmalıdır.</a:t>
            </a:r>
          </a:p>
          <a:p>
            <a:r>
              <a:rPr lang="tr-TR" dirty="0">
                <a:latin typeface="Arial" panose="020B0604020202020204" pitchFamily="34" charset="0"/>
                <a:cs typeface="Arial" panose="020B0604020202020204" pitchFamily="34" charset="0"/>
              </a:rPr>
              <a:t>4. Günlük yaşamla bağlantılı, karmaşık, akademik görevler daha kapsamlı bir çeşitlilikle sunulmalıdır.  </a:t>
            </a:r>
          </a:p>
          <a:p>
            <a:r>
              <a:rPr lang="tr-TR" dirty="0">
                <a:latin typeface="Arial" panose="020B0604020202020204" pitchFamily="34" charset="0"/>
                <a:cs typeface="Arial" panose="020B0604020202020204" pitchFamily="34" charset="0"/>
              </a:rPr>
              <a:t>5. Yapılan etkinlikler öğrencinin bireysel farklıklarına göre planlanarak potansiyellerini açığı çıkartacak şekilde olmalıdır. </a:t>
            </a:r>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6. İçinde bulundukları toplumun kendilerine sunduğu olanaklar ve benlik duyguları geliştirilmelidir</a:t>
            </a:r>
          </a:p>
        </p:txBody>
      </p:sp>
    </p:spTree>
    <p:extLst>
      <p:ext uri="{BB962C8B-B14F-4D97-AF65-F5344CB8AC3E}">
        <p14:creationId xmlns:p14="http://schemas.microsoft.com/office/powerpoint/2010/main" val="1962710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dirty="0">
                <a:latin typeface="Algerian" panose="04020705040A02060702" pitchFamily="82" charset="0"/>
              </a:rPr>
              <a:t>Yeterlilik alanları</a:t>
            </a:r>
          </a:p>
        </p:txBody>
      </p:sp>
      <p:pic>
        <p:nvPicPr>
          <p:cNvPr id="4" name="İçerik Yer Tutucusu 3"/>
          <p:cNvPicPr>
            <a:picLocks noGrp="1" noChangeAspect="1"/>
          </p:cNvPicPr>
          <p:nvPr>
            <p:ph sz="quarter" idx="13"/>
          </p:nvPr>
        </p:nvPicPr>
        <p:blipFill>
          <a:blip r:embed="rId2"/>
          <a:stretch>
            <a:fillRect/>
          </a:stretch>
        </p:blipFill>
        <p:spPr>
          <a:xfrm>
            <a:off x="2630657" y="1589649"/>
            <a:ext cx="6105379" cy="4051496"/>
          </a:xfrm>
          <a:prstGeom prst="rect">
            <a:avLst/>
          </a:prstGeom>
        </p:spPr>
      </p:pic>
    </p:spTree>
    <p:extLst>
      <p:ext uri="{BB962C8B-B14F-4D97-AF65-F5344CB8AC3E}">
        <p14:creationId xmlns:p14="http://schemas.microsoft.com/office/powerpoint/2010/main" val="1340772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normAutofit lnSpcReduction="10000"/>
          </a:bodyPr>
          <a:lstStyle/>
          <a:p>
            <a:r>
              <a:rPr lang="tr-TR" dirty="0">
                <a:latin typeface="Arial" panose="020B0604020202020204" pitchFamily="34" charset="0"/>
                <a:cs typeface="Arial" panose="020B0604020202020204" pitchFamily="34" charset="0"/>
              </a:rPr>
              <a:t>Yeterlik Alanı 1: BİLGİYİ İŞLEME </a:t>
            </a:r>
          </a:p>
          <a:p>
            <a:r>
              <a:rPr lang="tr-TR" dirty="0">
                <a:latin typeface="Arial" panose="020B0604020202020204" pitchFamily="34" charset="0"/>
                <a:cs typeface="Arial" panose="020B0604020202020204" pitchFamily="34" charset="0"/>
              </a:rPr>
              <a:t>Yeterlik Alanı 2: İLETİŞİM BECERİLERİ </a:t>
            </a:r>
          </a:p>
          <a:p>
            <a:r>
              <a:rPr lang="tr-TR" dirty="0">
                <a:latin typeface="Arial" panose="020B0604020202020204" pitchFamily="34" charset="0"/>
                <a:cs typeface="Arial" panose="020B0604020202020204" pitchFamily="34" charset="0"/>
              </a:rPr>
              <a:t>Yeterlik Alanı 3: ARAŞTIRMA BECERİLERİ </a:t>
            </a:r>
          </a:p>
          <a:p>
            <a:r>
              <a:rPr lang="tr-TR" dirty="0">
                <a:latin typeface="Arial" panose="020B0604020202020204" pitchFamily="34" charset="0"/>
                <a:cs typeface="Arial" panose="020B0604020202020204" pitchFamily="34" charset="0"/>
              </a:rPr>
              <a:t>Yeterlik Alanı 4: PROBLEM ÇÖZME BECERİLERİ </a:t>
            </a:r>
          </a:p>
          <a:p>
            <a:r>
              <a:rPr lang="tr-TR" dirty="0">
                <a:latin typeface="Arial" panose="020B0604020202020204" pitchFamily="34" charset="0"/>
                <a:cs typeface="Arial" panose="020B0604020202020204" pitchFamily="34" charset="0"/>
              </a:rPr>
              <a:t>Yeterlik Alanı 5:  LİDERLİK </a:t>
            </a:r>
          </a:p>
          <a:p>
            <a:r>
              <a:rPr lang="tr-TR" dirty="0">
                <a:latin typeface="Arial" panose="020B0604020202020204" pitchFamily="34" charset="0"/>
                <a:cs typeface="Arial" panose="020B0604020202020204" pitchFamily="34" charset="0"/>
              </a:rPr>
              <a:t>Yeterlik Alanı 6: KARİYER PLANLAMA </a:t>
            </a:r>
          </a:p>
          <a:p>
            <a:r>
              <a:rPr lang="tr-TR" dirty="0">
                <a:latin typeface="Arial" panose="020B0604020202020204" pitchFamily="34" charset="0"/>
                <a:cs typeface="Arial" panose="020B0604020202020204" pitchFamily="34" charset="0"/>
              </a:rPr>
              <a:t>Yeterlik Alanı 7: YARATICILIK VE İNOVASYON </a:t>
            </a:r>
          </a:p>
        </p:txBody>
      </p:sp>
    </p:spTree>
    <p:extLst>
      <p:ext uri="{BB962C8B-B14F-4D97-AF65-F5344CB8AC3E}">
        <p14:creationId xmlns:p14="http://schemas.microsoft.com/office/powerpoint/2010/main" val="1340041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ÖĞRENME VE ÖĞRETME SÜRECİ </a:t>
            </a:r>
            <a:br>
              <a:rPr lang="tr-TR" dirty="0"/>
            </a:br>
            <a:endParaRPr lang="tr-TR" dirty="0"/>
          </a:p>
        </p:txBody>
      </p:sp>
      <p:sp>
        <p:nvSpPr>
          <p:cNvPr id="3" name="İçerik Yer Tutucusu 2"/>
          <p:cNvSpPr>
            <a:spLocks noGrp="1"/>
          </p:cNvSpPr>
          <p:nvPr>
            <p:ph sz="quarter" idx="13"/>
          </p:nvPr>
        </p:nvSpPr>
        <p:spPr/>
        <p:txBody>
          <a:bodyPr>
            <a:normAutofit fontScale="85000" lnSpcReduction="20000"/>
          </a:bodyPr>
          <a:lstStyle/>
          <a:p>
            <a:r>
              <a:rPr lang="tr-TR" dirty="0">
                <a:latin typeface="Arial" panose="020B0604020202020204" pitchFamily="34" charset="0"/>
                <a:cs typeface="Arial" panose="020B0604020202020204" pitchFamily="34" charset="0"/>
              </a:rPr>
              <a:t> Öğrenme ve öğretme süreci planlanırken bireyin performans düzeyi, özellikleri ile öğrenme şekilleri dikkate alınmalıdır.  </a:t>
            </a:r>
          </a:p>
          <a:p>
            <a:r>
              <a:rPr lang="tr-TR" dirty="0">
                <a:latin typeface="Arial" panose="020B0604020202020204" pitchFamily="34" charset="0"/>
                <a:cs typeface="Arial" panose="020B0604020202020204" pitchFamily="34" charset="0"/>
              </a:rPr>
              <a:t> Belirlenen hedefe ulaşılabilmesi için zaman kullanımı en doğru şekilde planlanmalıdır.   Öğrenme ve öğretme sürecinde uygun strateji, yöntem, araç gereç ve materyaller seçilmelidir. </a:t>
            </a:r>
          </a:p>
          <a:p>
            <a:r>
              <a:rPr lang="tr-TR" dirty="0">
                <a:latin typeface="Arial" panose="020B0604020202020204" pitchFamily="34" charset="0"/>
                <a:cs typeface="Arial" panose="020B0604020202020204" pitchFamily="34" charset="0"/>
              </a:rPr>
              <a:t> Çalışmalarda kullanılan dilin ve uygulanan etkinliklerin bireyin yaşına ve özelliklerine uygun olmasına özen gösterilmelidir. </a:t>
            </a:r>
          </a:p>
          <a:p>
            <a:r>
              <a:rPr lang="tr-TR" dirty="0">
                <a:latin typeface="Arial" panose="020B0604020202020204" pitchFamily="34" charset="0"/>
                <a:cs typeface="Arial" panose="020B0604020202020204" pitchFamily="34" charset="0"/>
              </a:rPr>
              <a:t> Günlük yaşamda bireylerin etkili iletişim kurabilmeleri ve iletişim stratejilerini kullanabilmeleri için uygun ortamlar hazırlanmalı ve etkinlikler çeşitlendirilmelidir. </a:t>
            </a:r>
          </a:p>
        </p:txBody>
      </p:sp>
    </p:spTree>
    <p:extLst>
      <p:ext uri="{BB962C8B-B14F-4D97-AF65-F5344CB8AC3E}">
        <p14:creationId xmlns:p14="http://schemas.microsoft.com/office/powerpoint/2010/main" val="3736787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Algerian" panose="04020705040A02060702" pitchFamily="82" charset="0"/>
              </a:rPr>
              <a:t>Öğretim Yöntemleri </a:t>
            </a:r>
          </a:p>
        </p:txBody>
      </p:sp>
      <p:sp>
        <p:nvSpPr>
          <p:cNvPr id="3" name="İçerik Yer Tutucusu 2"/>
          <p:cNvSpPr>
            <a:spLocks noGrp="1"/>
          </p:cNvSpPr>
          <p:nvPr>
            <p:ph sz="quarter" idx="13"/>
          </p:nvPr>
        </p:nvSpPr>
        <p:spPr/>
        <p:txBody>
          <a:bodyPr>
            <a:normAutofit fontScale="62500" lnSpcReduction="20000"/>
          </a:bodyPr>
          <a:lstStyle/>
          <a:p>
            <a:r>
              <a:rPr lang="tr-TR" dirty="0">
                <a:latin typeface="Arial" panose="020B0604020202020204" pitchFamily="34" charset="0"/>
                <a:cs typeface="Arial" panose="020B0604020202020204" pitchFamily="34" charset="0"/>
              </a:rPr>
              <a:t>Değişik öğrenme teorilerinin ana hatlarını temel alarak geliştirilen birçok öğretim yöntemi bulunmaktadır. Bu yöntemler içerisinde bir konunun en verimli şekilde hangi öğretim yönteminin kullanılarak öğretilebileceği, dersin ve konunun doğasına, öğrencilerin </a:t>
            </a:r>
            <a:r>
              <a:rPr lang="tr-TR" dirty="0" err="1">
                <a:latin typeface="Arial" panose="020B0604020202020204" pitchFamily="34" charset="0"/>
                <a:cs typeface="Arial" panose="020B0604020202020204" pitchFamily="34" charset="0"/>
              </a:rPr>
              <a:t>hazırbulunuşluk</a:t>
            </a:r>
            <a:r>
              <a:rPr lang="tr-TR" dirty="0">
                <a:latin typeface="Arial" panose="020B0604020202020204" pitchFamily="34" charset="0"/>
                <a:cs typeface="Arial" panose="020B0604020202020204" pitchFamily="34" charset="0"/>
              </a:rPr>
              <a:t> düzeyine, öğrenme yeterliklerine ve ortamın fiziksel şartlarına bağlıdır. </a:t>
            </a:r>
          </a:p>
          <a:p>
            <a:r>
              <a:rPr lang="tr-TR" dirty="0">
                <a:latin typeface="Arial" panose="020B0604020202020204" pitchFamily="34" charset="0"/>
                <a:cs typeface="Arial" panose="020B0604020202020204" pitchFamily="34" charset="0"/>
              </a:rPr>
              <a:t> Öğrenme-öğretme süreçleri ile özel yetenekli bireylerin eğitimine yönelik yapılan araştırmalarda bireysel farklılıkları dikkate alan, laboratuvar ve sınıf etkinliklerinde birebir ve grup çalışmalarına yer veren yöntemleri ön plana çıktığı görülmektedir. Özel yetenekli öğrenciler için teori ve araştırmaya dayalı öğretim yöntemleri uygulanmalıdır. Belli öğrenci kazanımlarını elde etmek için kanıta dayalı öğretim stratejileri (eleştirel düşünme, yaratıcı düşünme, problem çözme, sorgulayıcı araştırma) kullanılmalıdır.</a:t>
            </a:r>
          </a:p>
          <a:p>
            <a:r>
              <a:rPr lang="tr-TR" dirty="0">
                <a:latin typeface="Arial" panose="020B0604020202020204" pitchFamily="34" charset="0"/>
                <a:cs typeface="Arial" panose="020B0604020202020204" pitchFamily="34" charset="0"/>
              </a:rPr>
              <a:t> Özel yetenekli öğrenciler için paradoks geliştirme, nitelik listeleme, analoji, çelişki oluşturma, tetikleyici soru sorma, organize edilmiş rastgele araştırma, belirsizliğe karşı hoşgörü gösterme, gelişime odaklanma, yaratıcı yazma ve dinleme becerileri gibi öğretim strateji örnekleri kullanılabilir. </a:t>
            </a:r>
          </a:p>
        </p:txBody>
      </p:sp>
    </p:spTree>
    <p:extLst>
      <p:ext uri="{BB962C8B-B14F-4D97-AF65-F5344CB8AC3E}">
        <p14:creationId xmlns:p14="http://schemas.microsoft.com/office/powerpoint/2010/main" val="1298965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normAutofit lnSpcReduction="10000"/>
          </a:bodyPr>
          <a:lstStyle/>
          <a:p>
            <a:r>
              <a:rPr lang="tr-TR" dirty="0">
                <a:latin typeface="Arial" panose="020B0604020202020204" pitchFamily="34" charset="0"/>
                <a:cs typeface="Arial" panose="020B0604020202020204" pitchFamily="34" charset="0"/>
              </a:rPr>
              <a:t>Öğretim yöntem ve tekniklerini iyi ayrıştırmak, bilişsel alan düzeyine göre uygun yöntemi, uygun yönteme göre uygun tekniği kullanmak gerekmektedir. Kuşkusuz bunda dikkat edilecek en önemli husus, çalışmanın sonunda öğrenciden hangi düzeye ulaşmasını beklediğimizi bilmektir. Öğrencinin bireysel eğitim planı hazırlanırken, kısa orta ve uzun vadeli planlamalar yaparken, mutlaka dönemlere göre bilişsel alan düzeyleri yanında, bedensel ve ruhsal gelişimleri birlikte değerlendirilmeli, bütün bunlar dikkate alınarak da uygun yöntem ve teknikler seçilmelidir. </a:t>
            </a:r>
          </a:p>
        </p:txBody>
      </p:sp>
    </p:spTree>
    <p:extLst>
      <p:ext uri="{BB962C8B-B14F-4D97-AF65-F5344CB8AC3E}">
        <p14:creationId xmlns:p14="http://schemas.microsoft.com/office/powerpoint/2010/main" val="433501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a:latin typeface="Algerian" panose="04020705040A02060702" pitchFamily="82" charset="0"/>
              </a:rPr>
              <a:t>ÜSTÜN YETENEKLİ BİREYİN ÖZELLİKLERİ</a:t>
            </a:r>
          </a:p>
        </p:txBody>
      </p:sp>
      <p:sp>
        <p:nvSpPr>
          <p:cNvPr id="3" name="İçerik Yer Tutucusu 2"/>
          <p:cNvSpPr>
            <a:spLocks noGrp="1"/>
          </p:cNvSpPr>
          <p:nvPr>
            <p:ph sz="quarter" idx="13"/>
          </p:nvPr>
        </p:nvSpPr>
        <p:spPr/>
        <p:txBody>
          <a:bodyPr>
            <a:normAutofit/>
          </a:bodyPr>
          <a:lstStyle/>
          <a:p>
            <a:r>
              <a:rPr lang="tr-TR" dirty="0">
                <a:latin typeface="Arial" panose="020B0604020202020204" pitchFamily="34" charset="0"/>
                <a:cs typeface="Arial" panose="020B0604020202020204" pitchFamily="34" charset="0"/>
              </a:rPr>
              <a:t>Bebeklikte </a:t>
            </a:r>
            <a:r>
              <a:rPr lang="tr-TR" dirty="0" err="1">
                <a:latin typeface="Arial" panose="020B0604020202020204" pitchFamily="34" charset="0"/>
                <a:cs typeface="Arial" panose="020B0604020202020204" pitchFamily="34" charset="0"/>
              </a:rPr>
              <a:t>olaĞandIŞI</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ataklIk</a:t>
            </a:r>
            <a:r>
              <a:rPr lang="tr-TR" dirty="0">
                <a:latin typeface="Arial" panose="020B0604020202020204" pitchFamily="34" charset="0"/>
                <a:cs typeface="Arial" panose="020B0604020202020204" pitchFamily="34" charset="0"/>
              </a:rPr>
              <a:t>  </a:t>
            </a:r>
          </a:p>
          <a:p>
            <a:r>
              <a:rPr lang="tr-TR" dirty="0">
                <a:latin typeface="Arial" panose="020B0604020202020204" pitchFamily="34" charset="0"/>
                <a:cs typeface="Arial" panose="020B0604020202020204" pitchFamily="34" charset="0"/>
              </a:rPr>
              <a:t>Uzun dikkat süresi </a:t>
            </a:r>
          </a:p>
          <a:p>
            <a:r>
              <a:rPr lang="tr-TR" dirty="0" err="1">
                <a:latin typeface="Arial" panose="020B0604020202020204" pitchFamily="34" charset="0"/>
                <a:cs typeface="Arial" panose="020B0604020202020204" pitchFamily="34" charset="0"/>
              </a:rPr>
              <a:t>GeniŞ</a:t>
            </a:r>
            <a:r>
              <a:rPr lang="tr-TR" dirty="0">
                <a:latin typeface="Arial" panose="020B0604020202020204" pitchFamily="34" charset="0"/>
                <a:cs typeface="Arial" panose="020B0604020202020204" pitchFamily="34" charset="0"/>
              </a:rPr>
              <a:t> hayal ve imgeleme gücü</a:t>
            </a:r>
          </a:p>
          <a:p>
            <a:r>
              <a:rPr lang="tr-TR" dirty="0">
                <a:latin typeface="Arial" panose="020B0604020202020204" pitchFamily="34" charset="0"/>
                <a:cs typeface="Arial" panose="020B0604020202020204" pitchFamily="34" charset="0"/>
              </a:rPr>
              <a:t>Uykuya daha az ihtiyaç duyma, enerjik olma </a:t>
            </a:r>
          </a:p>
          <a:p>
            <a:r>
              <a:rPr lang="tr-TR" dirty="0" err="1" smtClean="0">
                <a:latin typeface="Arial" panose="020B0604020202020204" pitchFamily="34" charset="0"/>
                <a:cs typeface="Arial" panose="020B0604020202020204" pitchFamily="34" charset="0"/>
              </a:rPr>
              <a:t>GeliŞimsel</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dönüm </a:t>
            </a:r>
            <a:r>
              <a:rPr lang="tr-TR" dirty="0" err="1">
                <a:latin typeface="Arial" panose="020B0604020202020204" pitchFamily="34" charset="0"/>
                <a:cs typeface="Arial" panose="020B0604020202020204" pitchFamily="34" charset="0"/>
              </a:rPr>
              <a:t>noktalarInda</a:t>
            </a:r>
            <a:r>
              <a:rPr lang="tr-TR" dirty="0">
                <a:latin typeface="Arial" panose="020B0604020202020204" pitchFamily="34" charset="0"/>
                <a:cs typeface="Arial" panose="020B0604020202020204" pitchFamily="34" charset="0"/>
              </a:rPr>
              <a:t> daha </a:t>
            </a:r>
            <a:r>
              <a:rPr lang="tr-TR" dirty="0" err="1">
                <a:latin typeface="Arial" panose="020B0604020202020204" pitchFamily="34" charset="0"/>
                <a:cs typeface="Arial" panose="020B0604020202020204" pitchFamily="34" charset="0"/>
              </a:rPr>
              <a:t>hIZLI</a:t>
            </a:r>
            <a:r>
              <a:rPr lang="tr-TR" dirty="0">
                <a:latin typeface="Arial" panose="020B0604020202020204" pitchFamily="34" charset="0"/>
                <a:cs typeface="Arial" panose="020B0604020202020204" pitchFamily="34" charset="0"/>
              </a:rPr>
              <a:t> ilerleme </a:t>
            </a:r>
          </a:p>
          <a:p>
            <a:endParaRPr lang="tr-TR" dirty="0"/>
          </a:p>
        </p:txBody>
      </p:sp>
    </p:spTree>
    <p:extLst>
      <p:ext uri="{BB962C8B-B14F-4D97-AF65-F5344CB8AC3E}">
        <p14:creationId xmlns:p14="http://schemas.microsoft.com/office/powerpoint/2010/main" val="10532052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normAutofit fontScale="85000" lnSpcReduction="10000"/>
          </a:bodyPr>
          <a:lstStyle/>
          <a:p>
            <a:r>
              <a:rPr lang="tr-TR" dirty="0">
                <a:latin typeface="Arial" panose="020B0604020202020204" pitchFamily="34" charset="0"/>
                <a:cs typeface="Arial" panose="020B0604020202020204" pitchFamily="34" charset="0"/>
              </a:rPr>
              <a:t>Öğrencilerin öğretim etkinliklerinde ortaya koydukları özel yetenekliliğe ilişkin performans ve ürünlerini kanıta dayalı olarak belirleyecek ölçme ve değerlendirme araçlarından bazılarını da şöyle sıralayabiliriz: </a:t>
            </a:r>
          </a:p>
          <a:p>
            <a:r>
              <a:rPr lang="tr-TR" dirty="0">
                <a:latin typeface="Arial" panose="020B0604020202020204" pitchFamily="34" charset="0"/>
                <a:cs typeface="Arial" panose="020B0604020202020204" pitchFamily="34" charset="0"/>
              </a:rPr>
              <a:t>Gözlem Formları </a:t>
            </a:r>
          </a:p>
          <a:p>
            <a:r>
              <a:rPr lang="tr-TR" dirty="0">
                <a:latin typeface="Arial" panose="020B0604020202020204" pitchFamily="34" charset="0"/>
                <a:cs typeface="Arial" panose="020B0604020202020204" pitchFamily="34" charset="0"/>
              </a:rPr>
              <a:t>Dereceleme Ölçekleri (</a:t>
            </a:r>
            <a:r>
              <a:rPr lang="tr-TR" dirty="0" err="1">
                <a:latin typeface="Arial" panose="020B0604020202020204" pitchFamily="34" charset="0"/>
                <a:cs typeface="Arial" panose="020B0604020202020204" pitchFamily="34" charset="0"/>
              </a:rPr>
              <a:t>Rubrik</a:t>
            </a:r>
            <a:r>
              <a:rPr lang="tr-TR" dirty="0">
                <a:latin typeface="Arial" panose="020B0604020202020204" pitchFamily="34" charset="0"/>
                <a:cs typeface="Arial" panose="020B0604020202020204" pitchFamily="34" charset="0"/>
              </a:rPr>
              <a:t>)</a:t>
            </a:r>
          </a:p>
          <a:p>
            <a:r>
              <a:rPr lang="tr-TR" dirty="0">
                <a:latin typeface="Arial" panose="020B0604020202020204" pitchFamily="34" charset="0"/>
                <a:cs typeface="Arial" panose="020B0604020202020204" pitchFamily="34" charset="0"/>
              </a:rPr>
              <a:t>Tutum </a:t>
            </a:r>
          </a:p>
          <a:p>
            <a:r>
              <a:rPr lang="tr-TR" dirty="0">
                <a:latin typeface="Arial" panose="020B0604020202020204" pitchFamily="34" charset="0"/>
                <a:cs typeface="Arial" panose="020B0604020202020204" pitchFamily="34" charset="0"/>
              </a:rPr>
              <a:t>Ürün Seçki Dosyası (</a:t>
            </a:r>
            <a:r>
              <a:rPr lang="tr-TR" dirty="0" err="1">
                <a:latin typeface="Arial" panose="020B0604020202020204" pitchFamily="34" charset="0"/>
                <a:cs typeface="Arial" panose="020B0604020202020204" pitchFamily="34" charset="0"/>
              </a:rPr>
              <a:t>Portfolyo</a:t>
            </a: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Kontrol listeleri</a:t>
            </a:r>
          </a:p>
        </p:txBody>
      </p:sp>
    </p:spTree>
    <p:extLst>
      <p:ext uri="{BB962C8B-B14F-4D97-AF65-F5344CB8AC3E}">
        <p14:creationId xmlns:p14="http://schemas.microsoft.com/office/powerpoint/2010/main" val="3310866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latin typeface="Algerian" panose="04020705040A02060702" pitchFamily="82" charset="0"/>
              </a:rPr>
              <a:t>Öğretmenlere öneriler</a:t>
            </a:r>
          </a:p>
        </p:txBody>
      </p:sp>
      <p:sp>
        <p:nvSpPr>
          <p:cNvPr id="3" name="İçerik Yer Tutucusu 2"/>
          <p:cNvSpPr>
            <a:spLocks noGrp="1"/>
          </p:cNvSpPr>
          <p:nvPr>
            <p:ph sz="quarter" idx="13"/>
          </p:nvPr>
        </p:nvSpPr>
        <p:spPr/>
        <p:txBody>
          <a:bodyPr/>
          <a:lstStyle/>
          <a:p>
            <a:pPr marL="0" indent="0">
              <a:buNone/>
            </a:pPr>
            <a:r>
              <a:rPr lang="tr-TR" b="1" dirty="0">
                <a:latin typeface="Arial" panose="020B0604020202020204" pitchFamily="34" charset="0"/>
                <a:cs typeface="Arial" panose="020B0604020202020204" pitchFamily="34" charset="0"/>
              </a:rPr>
              <a:t>Üstün yetenekli bireylerin en önemli özelliği, öğrenme hızlarıdır. </a:t>
            </a:r>
            <a:r>
              <a:rPr lang="tr-TR" dirty="0">
                <a:latin typeface="Arial" panose="020B0604020202020204" pitchFamily="34" charset="0"/>
                <a:cs typeface="Arial" panose="020B0604020202020204" pitchFamily="34" charset="0"/>
              </a:rPr>
              <a:t>Bu tür çocuklar, diğerlerine göre daha erken yaşta konuşma, okuma ve yazmayı öğrenebilirler. Anne-baba, öğretmen ve arkadaşları, bu çocuklara gerekli ilgiyi gösterir, sabırla onları dinler ve onları motive ederlerse, kendilerinden beklenen performansı gösterirler. Aksi takdirde ilgisizlik, hor görülme ve baskı gibi sebepler yüzünden yetenekleri körelebilir.</a:t>
            </a:r>
            <a:endParaRPr lang="tr-TR" i="1" dirty="0">
              <a:latin typeface="Arial" panose="020B0604020202020204" pitchFamily="34" charset="0"/>
              <a:cs typeface="Arial" panose="020B0604020202020204" pitchFamily="34" charset="0"/>
            </a:endParaRPr>
          </a:p>
          <a:p>
            <a:pPr marL="0" indent="0">
              <a:buNone/>
            </a:pPr>
            <a:endParaRPr lang="tr-TR" dirty="0"/>
          </a:p>
        </p:txBody>
      </p:sp>
    </p:spTree>
    <p:extLst>
      <p:ext uri="{BB962C8B-B14F-4D97-AF65-F5344CB8AC3E}">
        <p14:creationId xmlns:p14="http://schemas.microsoft.com/office/powerpoint/2010/main" val="447195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0" y="393896"/>
            <a:ext cx="10396883" cy="1443870"/>
          </a:xfrm>
        </p:spPr>
        <p:txBody>
          <a:bodyPr>
            <a:normAutofit fontScale="90000"/>
          </a:bodyPr>
          <a:lstStyle/>
          <a:p>
            <a:r>
              <a:rPr lang="tr-TR" sz="2700" b="1" dirty="0">
                <a:latin typeface="Algerian" panose="04020705040A02060702" pitchFamily="82" charset="0"/>
              </a:rPr>
              <a:t/>
            </a:r>
            <a:br>
              <a:rPr lang="tr-TR" sz="2700" b="1" dirty="0">
                <a:latin typeface="Algerian" panose="04020705040A02060702" pitchFamily="82" charset="0"/>
              </a:rPr>
            </a:br>
            <a:r>
              <a:rPr lang="tr-TR" sz="2700" b="1" dirty="0">
                <a:latin typeface="Algerian" panose="04020705040A02060702" pitchFamily="82" charset="0"/>
              </a:rPr>
              <a:t/>
            </a:r>
            <a:br>
              <a:rPr lang="tr-TR" sz="2700" b="1" dirty="0">
                <a:latin typeface="Algerian" panose="04020705040A02060702" pitchFamily="82" charset="0"/>
              </a:rPr>
            </a:br>
            <a:r>
              <a:rPr lang="tr-TR" sz="2700" b="1" dirty="0">
                <a:latin typeface="Algerian" panose="04020705040A02060702" pitchFamily="82" charset="0"/>
              </a:rPr>
              <a:t>Bazı araştırmalara göre üstün yetenekli çocuklara eğitim verecek öğretmenin özellikleri</a:t>
            </a:r>
            <a:r>
              <a:rPr lang="tr-TR" i="1" dirty="0"/>
              <a:t/>
            </a:r>
            <a:br>
              <a:rPr lang="tr-TR" i="1" dirty="0"/>
            </a:br>
            <a:endParaRPr lang="tr-TR" dirty="0"/>
          </a:p>
        </p:txBody>
      </p:sp>
      <p:sp>
        <p:nvSpPr>
          <p:cNvPr id="3" name="İçerik Yer Tutucusu 2"/>
          <p:cNvSpPr>
            <a:spLocks noGrp="1"/>
          </p:cNvSpPr>
          <p:nvPr>
            <p:ph sz="quarter" idx="13"/>
          </p:nvPr>
        </p:nvSpPr>
        <p:spPr/>
        <p:txBody>
          <a:bodyPr>
            <a:normAutofit fontScale="55000" lnSpcReduction="20000"/>
          </a:bodyPr>
          <a:lstStyle/>
          <a:p>
            <a:pPr lvl="0"/>
            <a:r>
              <a:rPr lang="tr-TR" dirty="0">
                <a:latin typeface="Arial" panose="020B0604020202020204" pitchFamily="34" charset="0"/>
                <a:cs typeface="Arial" panose="020B0604020202020204" pitchFamily="34" charset="0"/>
              </a:rPr>
              <a:t>Kapsamlı bir mesleki tecrübeye sahip olmalıdır,</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Öğretmenin " bilmiyorum" diyebilmesi gerekir,  </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Çocuğu uygun kaynaklara yönlendirebilmelidir,  </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Benlik duyguları güçlü, iradeleri yüksek olmalıdır,  </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Kendilerine değer verir ve güvenirler,</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Diğer kişilere ve özellikle öğrencilerine değer verir, önemser ve saygı duyar,  </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Esnek, yeni fikirlere açık, entelektüel, edebi, sanat konularına ilgili, bilgisini geliştirmeye heveslidir,  </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Baskı ve zorlama yerine, yol gösterici, rehber kişilerdir,  </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Demokratik, işbirlikçi, yenilikçi, deneyimlerden hoşlanan bireylerdir,  </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Öğrencinin hayal gücü ve üretkenliğini destekleyen, saygı duyan ve espri yapmaktan hoşlanan bireylerdir. </a:t>
            </a:r>
            <a:endParaRPr lang="tr-TR"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270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5800" y="220718"/>
            <a:ext cx="10394707" cy="5153868"/>
          </a:xfrm>
        </p:spPr>
        <p:txBody>
          <a:bodyPr>
            <a:normAutofit fontScale="85000" lnSpcReduction="20000"/>
          </a:bodyPr>
          <a:lstStyle/>
          <a:p>
            <a:pPr lvl="0"/>
            <a:r>
              <a:rPr lang="en-US" dirty="0" err="1">
                <a:latin typeface="Arial" panose="020B0604020202020204" pitchFamily="34" charset="0"/>
                <a:cs typeface="Arial" panose="020B0604020202020204" pitchFamily="34" charset="0"/>
              </a:rPr>
              <a:t>Kültürel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akademik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ilgi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alanları</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Üstün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başarı</a:t>
            </a:r>
            <a:r>
              <a:rPr lang="en-US" dirty="0">
                <a:latin typeface="Arial" panose="020B0604020202020204" pitchFamily="34" charset="0"/>
                <a:cs typeface="Arial" panose="020B0604020202020204" pitchFamily="34" charset="0"/>
              </a:rPr>
              <a:t> </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Güvenilir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olma</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Olaylara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öğrencilerin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bakış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açısıyla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çok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boyutlu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bakabilme</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Demokratik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ortam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yaratma</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Yeni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çözüm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yolları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bulma</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Öğrenciyi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başkaları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kıyaslamama</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Olaylara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önyargısız</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yaklaşma</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İçten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samimi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davranma</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Bilmediğini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söylemekten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kaçınmama</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Ayrıntıları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inceleme</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Farklı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düşüncelere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saygı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duyma</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Öğrencinin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bireysel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problemleriyle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ilgilenme</a:t>
            </a:r>
            <a:endParaRPr lang="tr-TR" i="1"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2831616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5800" y="115614"/>
            <a:ext cx="10394707" cy="5258971"/>
          </a:xfrm>
        </p:spPr>
        <p:txBody>
          <a:bodyPr>
            <a:normAutofit fontScale="77500" lnSpcReduction="20000"/>
          </a:bodyPr>
          <a:lstStyle/>
          <a:p>
            <a:endParaRPr lang="tr-TR" dirty="0"/>
          </a:p>
          <a:p>
            <a:pPr marL="0" indent="0">
              <a:buNone/>
            </a:pPr>
            <a:r>
              <a:rPr lang="tr-TR" dirty="0" smtClean="0">
                <a:latin typeface="Arial" panose="020B0604020202020204" pitchFamily="34" charset="0"/>
                <a:cs typeface="Arial" panose="020B0604020202020204" pitchFamily="34" charset="0"/>
              </a:rPr>
              <a:t>   </a:t>
            </a:r>
            <a:r>
              <a:rPr lang="tr-TR" b="1" i="1" dirty="0" smtClean="0">
                <a:latin typeface="Arial" panose="020B0604020202020204" pitchFamily="34" charset="0"/>
                <a:cs typeface="Arial" panose="020B0604020202020204" pitchFamily="34" charset="0"/>
              </a:rPr>
              <a:t>Üstün </a:t>
            </a:r>
            <a:r>
              <a:rPr lang="tr-TR" b="1" i="1" dirty="0">
                <a:latin typeface="Arial" panose="020B0604020202020204" pitchFamily="34" charset="0"/>
                <a:cs typeface="Arial" panose="020B0604020202020204" pitchFamily="34" charset="0"/>
              </a:rPr>
              <a:t>yetenekli çocuklara öğretmenlik yapacaklarda bulunması gereken yeterlikler konusunda yapılmış çeşitli araştırmalar vardır. Bu araştırmalar sonucunda üstün yetenekli çocukların belirlediği en önemli öğretmen yeterliklerinin ilk onu aşağıda sıralanmıştır.</a:t>
            </a:r>
          </a:p>
          <a:p>
            <a:pPr lvl="0"/>
            <a:r>
              <a:rPr lang="tr-TR" dirty="0">
                <a:latin typeface="Arial" panose="020B0604020202020204" pitchFamily="34" charset="0"/>
                <a:cs typeface="Arial" panose="020B0604020202020204" pitchFamily="34" charset="0"/>
              </a:rPr>
              <a:t>Öğrenmeyle ilgili ve yeterli olma,</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Öğretimde sıra dışı yöntem ve yeterliliklere sahip olma,</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Adil ve tarafsız olma,</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İş birlikçi demokratik tutum gösterme,</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Esnek olma,</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Espri duygusuna sahip olma,</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Ödüllendirme ve takdir etme becerilerine sahip olma,</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İlgi alanında çeşitlilik gösterme,</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İnsanların sorunlarıyla ilgilenme,</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İyi bir dış görünüş ve tavra sahip olma.</a:t>
            </a:r>
            <a:endParaRPr lang="tr-TR" i="1" dirty="0">
              <a:latin typeface="Arial" panose="020B0604020202020204" pitchFamily="34" charset="0"/>
              <a:cs typeface="Arial" panose="020B0604020202020204" pitchFamily="34" charset="0"/>
            </a:endParaRPr>
          </a:p>
          <a:p>
            <a:endParaRPr lang="tr-TR" i="1"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36800662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latin typeface="Algerian" panose="04020705040A02060702" pitchFamily="82" charset="0"/>
              </a:rPr>
              <a:t>Öğretmenin sınıfta yapması gerekenler</a:t>
            </a:r>
            <a:r>
              <a:rPr lang="tr-TR" i="1" dirty="0"/>
              <a:t/>
            </a:r>
            <a:br>
              <a:rPr lang="tr-TR" i="1" dirty="0"/>
            </a:br>
            <a:endParaRPr lang="tr-TR" dirty="0"/>
          </a:p>
        </p:txBody>
      </p:sp>
      <p:sp>
        <p:nvSpPr>
          <p:cNvPr id="3" name="İçerik Yer Tutucusu 2"/>
          <p:cNvSpPr>
            <a:spLocks noGrp="1"/>
          </p:cNvSpPr>
          <p:nvPr>
            <p:ph sz="quarter" idx="13"/>
          </p:nvPr>
        </p:nvSpPr>
        <p:spPr/>
        <p:txBody>
          <a:bodyPr>
            <a:normAutofit fontScale="70000" lnSpcReduction="20000"/>
          </a:bodyPr>
          <a:lstStyle/>
          <a:p>
            <a:pPr lvl="0"/>
            <a:r>
              <a:rPr lang="tr-TR" dirty="0">
                <a:latin typeface="Arial" panose="020B0604020202020204" pitchFamily="34" charset="0"/>
                <a:cs typeface="Arial" panose="020B0604020202020204" pitchFamily="34" charset="0"/>
              </a:rPr>
              <a:t>Yeteneklerinin farkında olmasını sağlamalıdır.</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Daha zor sorular sormalı, öğrencinin yeni düşünceler ve kavramlara ilişkin yeni uygulamalar geliştirmesini isteyerek düşüncelerine esneklik kazandırmalıdır. </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Sınıf çalışmalarına ilişkin araştırma ve inceleme ödevleri vermelidir.</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Muhakeme yetenekleri normal çocuklardan daha üstündür. Düşünceler arasındaki ilişkileri kolaylıkla görüp kavradıklarından sınıfta bu yeteneklerinin gelişimine fırsat verilmelidir.</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Geniş bir kelime hazinesine sahiptirler. Bunları kolaylıkla kullandıklarından sınıf içi çalışmalarda bu özelliğin göz önünde tutulması gerekir.</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İlgilendikleri konularda özel proje geliştirmelerine fırsat tanınması ve bu projeyi sınıf arkadaşlarıyla paylaşmalarına imkân sağlanmalıdır.</a:t>
            </a:r>
            <a:endParaRPr lang="tr-TR" i="1"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511370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5800" y="872198"/>
            <a:ext cx="10394707" cy="4502388"/>
          </a:xfrm>
        </p:spPr>
        <p:txBody>
          <a:bodyPr>
            <a:normAutofit/>
          </a:bodyPr>
          <a:lstStyle/>
          <a:p>
            <a:pPr lvl="0"/>
            <a:r>
              <a:rPr lang="tr-TR" dirty="0">
                <a:latin typeface="Arial" panose="020B0604020202020204" pitchFamily="34" charset="0"/>
                <a:cs typeface="Arial" panose="020B0604020202020204" pitchFamily="34" charset="0"/>
              </a:rPr>
              <a:t>Özel ilgileri olduğundan, grupla olduğu kadar, bireysel çalışmalara da önem verilmelidir.</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Sınıf içi etkinliklerde, kitaba bağlı bilgilerden çok geniş gözlem, deney ve araştırmalara yer verilmelidir.</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Kulüp başkanı olmalarına, etkinlikleri planlamalarına ve oyunları yönlendirmelerine fırsat tanınmalıdır.</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Öğrenme yetenekleri normallere göre daha üstün olduğundan, öğretim programı zenginleştirilerek farklılaştırılmalıdır.</a:t>
            </a:r>
            <a:endParaRPr lang="tr-TR" i="1"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28966994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337626"/>
            <a:ext cx="10396882" cy="1500140"/>
          </a:xfrm>
        </p:spPr>
        <p:txBody>
          <a:bodyPr>
            <a:noAutofit/>
          </a:bodyPr>
          <a:lstStyle/>
          <a:p>
            <a:r>
              <a:rPr lang="x-none" sz="2800" b="1" dirty="0"/>
              <a:t>Üstün yetenekli çocukların gelişimine yardımcı olabilmek için öğretmen;</a:t>
            </a:r>
            <a:r>
              <a:rPr lang="tr-TR" sz="2800" i="1" dirty="0">
                <a:latin typeface="Algerian" panose="04020705040A02060702" pitchFamily="82" charset="0"/>
              </a:rPr>
              <a:t/>
            </a:r>
            <a:br>
              <a:rPr lang="tr-TR" sz="2800" i="1" dirty="0">
                <a:latin typeface="Algerian" panose="04020705040A02060702" pitchFamily="82" charset="0"/>
              </a:rPr>
            </a:br>
            <a:endParaRPr lang="tr-TR" sz="2800" dirty="0">
              <a:latin typeface="Algerian" panose="04020705040A02060702" pitchFamily="82" charset="0"/>
            </a:endParaRPr>
          </a:p>
        </p:txBody>
      </p:sp>
      <p:sp>
        <p:nvSpPr>
          <p:cNvPr id="3" name="İçerik Yer Tutucusu 2"/>
          <p:cNvSpPr>
            <a:spLocks noGrp="1"/>
          </p:cNvSpPr>
          <p:nvPr>
            <p:ph sz="quarter" idx="13"/>
          </p:nvPr>
        </p:nvSpPr>
        <p:spPr/>
        <p:txBody>
          <a:bodyPr>
            <a:normAutofit fontScale="70000" lnSpcReduction="20000"/>
          </a:bodyPr>
          <a:lstStyle/>
          <a:p>
            <a:r>
              <a:rPr lang="tr-TR" dirty="0"/>
              <a:t> </a:t>
            </a:r>
            <a:endParaRPr lang="tr-TR" i="1" dirty="0"/>
          </a:p>
          <a:p>
            <a:pPr lvl="0"/>
            <a:r>
              <a:rPr lang="en-US" dirty="0" err="1">
                <a:latin typeface="Arial" panose="020B0604020202020204" pitchFamily="34" charset="0"/>
                <a:cs typeface="Arial" panose="020B0604020202020204" pitchFamily="34" charset="0"/>
              </a:rPr>
              <a:t>Ödevlerde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tekrara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alıştırmalara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fazla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vermemelidir</a:t>
            </a:r>
            <a:r>
              <a:rPr lang="en-US" dirty="0">
                <a:latin typeface="Arial" panose="020B0604020202020204" pitchFamily="34" charset="0"/>
                <a:cs typeface="Arial" panose="020B0604020202020204" pitchFamily="34" charset="0"/>
              </a:rPr>
              <a:t>.</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Çocuğa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sınıfta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işlenmekte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konularla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ilgili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öğrenme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hızı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ilgisine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göre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farklı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etkinlik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ödevler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vermelidir</a:t>
            </a:r>
            <a:r>
              <a:rPr lang="en-US" dirty="0">
                <a:latin typeface="Arial" panose="020B0604020202020204" pitchFamily="34" charset="0"/>
                <a:cs typeface="Arial" panose="020B0604020202020204" pitchFamily="34" charset="0"/>
              </a:rPr>
              <a:t>.</a:t>
            </a:r>
            <a:endParaRPr lang="tr-TR" i="1"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Problem </a:t>
            </a:r>
            <a:r>
              <a:rPr lang="en-US" dirty="0" err="1">
                <a:latin typeface="Arial" panose="020B0604020202020204" pitchFamily="34" charset="0"/>
                <a:cs typeface="Arial" panose="020B0604020202020204" pitchFamily="34" charset="0"/>
              </a:rPr>
              <a:t>çözme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becerilerini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geliştirmeye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yönelik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ödevler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vermelidir</a:t>
            </a:r>
            <a:r>
              <a:rPr lang="en-US" dirty="0">
                <a:latin typeface="Arial" panose="020B0604020202020204" pitchFamily="34" charset="0"/>
                <a:cs typeface="Arial" panose="020B0604020202020204" pitchFamily="34" charset="0"/>
              </a:rPr>
              <a:t>.</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Tartışma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drama </a:t>
            </a:r>
            <a:r>
              <a:rPr lang="en-US" dirty="0" err="1">
                <a:latin typeface="Arial" panose="020B0604020202020204" pitchFamily="34" charset="0"/>
                <a:cs typeface="Arial" panose="020B0604020202020204" pitchFamily="34" charset="0"/>
              </a:rPr>
              <a:t>çalışmalarına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önem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vermelidir</a:t>
            </a:r>
            <a:r>
              <a:rPr lang="en-US" dirty="0">
                <a:latin typeface="Arial" panose="020B0604020202020204" pitchFamily="34" charset="0"/>
                <a:cs typeface="Arial" panose="020B0604020202020204" pitchFamily="34" charset="0"/>
              </a:rPr>
              <a:t>.</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Sınıflandırma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organize </a:t>
            </a:r>
            <a:r>
              <a:rPr lang="en-US" dirty="0" err="1">
                <a:latin typeface="Arial" panose="020B0604020202020204" pitchFamily="34" charset="0"/>
                <a:cs typeface="Arial" panose="020B0604020202020204" pitchFamily="34" charset="0"/>
              </a:rPr>
              <a:t>etme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olanağı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etkinlikler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hazırlamalıdır</a:t>
            </a:r>
            <a:r>
              <a:rPr lang="en-US" dirty="0">
                <a:latin typeface="Arial" panose="020B0604020202020204" pitchFamily="34" charset="0"/>
                <a:cs typeface="Arial" panose="020B0604020202020204" pitchFamily="34" charset="0"/>
              </a:rPr>
              <a:t>.</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Etkinliklerde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gözlem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deneylere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yer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vermelidir</a:t>
            </a:r>
            <a:r>
              <a:rPr lang="en-US" dirty="0">
                <a:latin typeface="Arial" panose="020B0604020202020204" pitchFamily="34" charset="0"/>
                <a:cs typeface="Arial" panose="020B0604020202020204" pitchFamily="34" charset="0"/>
              </a:rPr>
              <a:t>. </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Özel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ilgileri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olduğundan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grupla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olduğu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kadar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bireysel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çalışmalarına</a:t>
            </a:r>
            <a:r>
              <a:rPr lang="en-US" dirty="0">
                <a:latin typeface="Arial" panose="020B0604020202020204" pitchFamily="34" charset="0"/>
                <a:cs typeface="Arial" panose="020B0604020202020204" pitchFamily="34" charset="0"/>
              </a:rPr>
              <a:t> da </a:t>
            </a:r>
            <a:r>
              <a:rPr lang="en-US" dirty="0" err="1">
                <a:latin typeface="Arial" panose="020B0604020202020204" pitchFamily="34" charset="0"/>
                <a:cs typeface="Arial" panose="020B0604020202020204" pitchFamily="34" charset="0"/>
              </a:rPr>
              <a:t>özen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göstermelidir</a:t>
            </a:r>
            <a:r>
              <a:rPr lang="en-US" dirty="0">
                <a:latin typeface="Arial" panose="020B0604020202020204" pitchFamily="34" charset="0"/>
                <a:cs typeface="Arial" panose="020B0604020202020204" pitchFamily="34" charset="0"/>
              </a:rPr>
              <a:t>.</a:t>
            </a:r>
            <a:endParaRPr lang="tr-TR" i="1"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9352273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5800" y="970671"/>
            <a:ext cx="10394707" cy="4403914"/>
          </a:xfrm>
        </p:spPr>
        <p:txBody>
          <a:bodyPr>
            <a:normAutofit fontScale="92500" lnSpcReduction="20000"/>
          </a:bodyPr>
          <a:lstStyle/>
          <a:p>
            <a:pPr lvl="0"/>
            <a:r>
              <a:rPr lang="en-US" dirty="0" err="1">
                <a:latin typeface="Arial" panose="020B0604020202020204" pitchFamily="34" charset="0"/>
                <a:cs typeface="Arial" panose="020B0604020202020204" pitchFamily="34" charset="0"/>
              </a:rPr>
              <a:t>Öğrenciyi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okul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içi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dışı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etkinliklere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yönlendirmelidir</a:t>
            </a:r>
            <a:r>
              <a:rPr lang="en-US" dirty="0">
                <a:latin typeface="Arial" panose="020B0604020202020204" pitchFamily="34" charset="0"/>
                <a:cs typeface="Arial" panose="020B0604020202020204" pitchFamily="34" charset="0"/>
              </a:rPr>
              <a:t>.</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Liderlik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gerektiren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a:t>
            </a:r>
            <a:r>
              <a:rPr lang="en-US" dirty="0">
                <a:latin typeface="Arial" panose="020B0604020202020204" pitchFamily="34" charset="0"/>
                <a:cs typeface="Arial" panose="020B0604020202020204" pitchFamily="34" charset="0"/>
              </a:rPr>
              <a:t> da </a:t>
            </a:r>
            <a:r>
              <a:rPr lang="en-US" dirty="0" err="1">
                <a:latin typeface="Arial" panose="020B0604020202020204" pitchFamily="34" charset="0"/>
                <a:cs typeface="Arial" panose="020B0604020202020204" pitchFamily="34" charset="0"/>
              </a:rPr>
              <a:t>liderliği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geliştirmeye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fırsat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verecek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çalışmalara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katılması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için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teşvik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etmelidir</a:t>
            </a:r>
            <a:r>
              <a:rPr lang="en-US" dirty="0">
                <a:latin typeface="Arial" panose="020B0604020202020204" pitchFamily="34" charset="0"/>
                <a:cs typeface="Arial" panose="020B0604020202020204" pitchFamily="34" charset="0"/>
              </a:rPr>
              <a:t>.</a:t>
            </a:r>
            <a:endParaRPr lang="tr-TR" i="1"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Anne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baba </a:t>
            </a:r>
            <a:r>
              <a:rPr lang="en-US" dirty="0" err="1">
                <a:latin typeface="Arial" panose="020B0604020202020204" pitchFamily="34" charset="0"/>
                <a:cs typeface="Arial" panose="020B0604020202020204" pitchFamily="34" charset="0"/>
              </a:rPr>
              <a:t>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çocuğun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eğitimine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yönelik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işbirliği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yapmalıdır</a:t>
            </a:r>
            <a:r>
              <a:rPr lang="en-US" dirty="0">
                <a:latin typeface="Arial" panose="020B0604020202020204" pitchFamily="34" charset="0"/>
                <a:cs typeface="Arial" panose="020B0604020202020204" pitchFamily="34" charset="0"/>
              </a:rPr>
              <a:t>.</a:t>
            </a:r>
            <a:endParaRPr lang="tr-TR" i="1"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Yetenek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ilgi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alanlarına</a:t>
            </a:r>
            <a:r>
              <a:rPr lang="en-US" dirty="0">
                <a:latin typeface="Arial" panose="020B0604020202020204" pitchFamily="34" charset="0"/>
                <a:cs typeface="Arial" panose="020B0604020202020204" pitchFamily="34" charset="0"/>
              </a:rPr>
              <a:t> gore </a:t>
            </a:r>
            <a:r>
              <a:rPr lang="en-US" dirty="0" err="1">
                <a:latin typeface="Arial" panose="020B0604020202020204" pitchFamily="34" charset="0"/>
                <a:cs typeface="Arial" panose="020B0604020202020204" pitchFamily="34" charset="0"/>
              </a:rPr>
              <a:t>ilgili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uzmanlarla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işbirliği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yapmalıdır</a:t>
            </a:r>
            <a:r>
              <a:rPr lang="en-US" dirty="0">
                <a:latin typeface="Arial" panose="020B0604020202020204" pitchFamily="34" charset="0"/>
                <a:cs typeface="Arial" panose="020B0604020202020204" pitchFamily="34" charset="0"/>
              </a:rPr>
              <a:t>.</a:t>
            </a:r>
            <a:endParaRPr lang="tr-TR" i="1"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Bu </a:t>
            </a:r>
            <a:r>
              <a:rPr lang="en-US" dirty="0" err="1">
                <a:latin typeface="Arial" panose="020B0604020202020204" pitchFamily="34" charset="0"/>
                <a:cs typeface="Arial" panose="020B0604020202020204" pitchFamily="34" charset="0"/>
              </a:rPr>
              <a:t>çocuklara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üstün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yeteneklerinin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farkında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olmalarını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sağlayarak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bunun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üstünlük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olmadığını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hissettirmelidir</a:t>
            </a:r>
            <a:r>
              <a:rPr lang="en-US" dirty="0">
                <a:latin typeface="Arial" panose="020B0604020202020204" pitchFamily="34" charset="0"/>
                <a:cs typeface="Arial" panose="020B0604020202020204" pitchFamily="34" charset="0"/>
              </a:rPr>
              <a:t>.</a:t>
            </a:r>
            <a:endParaRPr lang="tr-TR" i="1"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Akademik konular kadar, resim-iş, beden eğitimi ve müzik gibi dersleri de dikkate almalıdır.</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Üstün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yetenekli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öğrencileri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proje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atölye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laboratuar</a:t>
            </a:r>
            <a:r>
              <a:rPr lang="en-US" dirty="0">
                <a:latin typeface="Arial" panose="020B0604020202020204" pitchFamily="34" charset="0"/>
                <a:cs typeface="Arial" panose="020B0604020202020204" pitchFamily="34" charset="0"/>
              </a:rPr>
              <a:t> vb. </a:t>
            </a:r>
            <a:r>
              <a:rPr lang="en-US" dirty="0" err="1">
                <a:latin typeface="Arial" panose="020B0604020202020204" pitchFamily="34" charset="0"/>
                <a:cs typeface="Arial" panose="020B0604020202020204" pitchFamily="34" charset="0"/>
              </a:rPr>
              <a:t>çalışmalara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yönlendirecek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öğretmenlerin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önce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kendilerinin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yöntemleri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düzeyde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bilmeleri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uygulayabilmeleri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gerekmektedir</a:t>
            </a:r>
            <a:r>
              <a:rPr lang="en-US" dirty="0">
                <a:latin typeface="Arial" panose="020B0604020202020204" pitchFamily="34" charset="0"/>
                <a:cs typeface="Arial" panose="020B0604020202020204" pitchFamily="34" charset="0"/>
              </a:rPr>
              <a:t>. </a:t>
            </a:r>
            <a:endParaRPr lang="tr-TR" i="1" dirty="0">
              <a:latin typeface="Arial" panose="020B0604020202020204" pitchFamily="34" charset="0"/>
              <a:cs typeface="Arial" panose="020B0604020202020204" pitchFamily="34" charset="0"/>
            </a:endParaRPr>
          </a:p>
          <a:p>
            <a:pPr lvl="0"/>
            <a:endParaRPr lang="tr-TR" i="1" dirty="0"/>
          </a:p>
          <a:p>
            <a:endParaRPr lang="tr-TR" dirty="0"/>
          </a:p>
        </p:txBody>
      </p:sp>
    </p:spTree>
    <p:extLst>
      <p:ext uri="{BB962C8B-B14F-4D97-AF65-F5344CB8AC3E}">
        <p14:creationId xmlns:p14="http://schemas.microsoft.com/office/powerpoint/2010/main" val="30310025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dirty="0" err="1">
                <a:latin typeface="Algerian" panose="04020705040A02060702" pitchFamily="82" charset="0"/>
              </a:rPr>
              <a:t>Zep</a:t>
            </a:r>
            <a:r>
              <a:rPr lang="tr-TR" sz="4000" dirty="0">
                <a:latin typeface="Algerian" panose="04020705040A02060702" pitchFamily="82" charset="0"/>
              </a:rPr>
              <a:t> nasıl hazırlanmalı?</a:t>
            </a:r>
          </a:p>
        </p:txBody>
      </p:sp>
      <p:sp>
        <p:nvSpPr>
          <p:cNvPr id="3" name="İçerik Yer Tutucusu 2"/>
          <p:cNvSpPr>
            <a:spLocks noGrp="1"/>
          </p:cNvSpPr>
          <p:nvPr>
            <p:ph sz="quarter" idx="13"/>
          </p:nvPr>
        </p:nvSpPr>
        <p:spPr/>
        <p:txBody>
          <a:bodyPr>
            <a:normAutofit fontScale="85000" lnSpcReduction="20000"/>
          </a:bodyPr>
          <a:lstStyle/>
          <a:p>
            <a:r>
              <a:rPr lang="tr-TR" dirty="0">
                <a:latin typeface="Arial" panose="020B0604020202020204" pitchFamily="34" charset="0"/>
                <a:cs typeface="Arial" panose="020B0604020202020204" pitchFamily="34" charset="0"/>
              </a:rPr>
              <a:t>1) Çocuğun mevcut performans düzeyinin belirlenmesi</a:t>
            </a:r>
          </a:p>
          <a:p>
            <a:pPr marL="0" indent="0">
              <a:buNone/>
            </a:pPr>
            <a:r>
              <a:rPr lang="tr-TR" dirty="0">
                <a:latin typeface="Arial" panose="020B0604020202020204" pitchFamily="34" charset="0"/>
                <a:cs typeface="Arial" panose="020B0604020202020204" pitchFamily="34" charset="0"/>
              </a:rPr>
              <a:t>Performans Yazılırken Dikkat Edilmesi Gerekenler:</a:t>
            </a:r>
          </a:p>
          <a:p>
            <a:r>
              <a:rPr lang="tr-TR" dirty="0">
                <a:latin typeface="Arial" panose="020B0604020202020204" pitchFamily="34" charset="0"/>
                <a:cs typeface="Arial" panose="020B0604020202020204" pitchFamily="34" charset="0"/>
              </a:rPr>
              <a:t>A. Değerlendirme verilerine göre oluşturulmalıdır</a:t>
            </a:r>
          </a:p>
          <a:p>
            <a:r>
              <a:rPr lang="tr-TR" dirty="0">
                <a:latin typeface="Arial" panose="020B0604020202020204" pitchFamily="34" charset="0"/>
                <a:cs typeface="Arial" panose="020B0604020202020204" pitchFamily="34" charset="0"/>
              </a:rPr>
              <a:t>B. Performans düzeyi öğrencinin yapabildiklerini ve yapamadıklarını belirtmelidir:</a:t>
            </a:r>
          </a:p>
          <a:p>
            <a:r>
              <a:rPr lang="tr-TR" dirty="0">
                <a:latin typeface="Arial" panose="020B0604020202020204" pitchFamily="34" charset="0"/>
                <a:cs typeface="Arial" panose="020B0604020202020204" pitchFamily="34" charset="0"/>
              </a:rPr>
              <a:t>C. Performans düzeyi ölçülebilir ve gözlenebilir olmalıdır</a:t>
            </a:r>
          </a:p>
          <a:p>
            <a:r>
              <a:rPr lang="tr-TR" dirty="0">
                <a:latin typeface="Arial" panose="020B0604020202020204" pitchFamily="34" charset="0"/>
                <a:cs typeface="Arial" panose="020B0604020202020204" pitchFamily="34" charset="0"/>
              </a:rPr>
              <a:t>D. Yazılan performans uzun ve kısa dönemli hedefler oluşturmaya imkân vermelidir</a:t>
            </a:r>
          </a:p>
          <a:p>
            <a:r>
              <a:rPr lang="tr-TR" dirty="0">
                <a:latin typeface="Arial" panose="020B0604020202020204" pitchFamily="34" charset="0"/>
                <a:cs typeface="Arial" panose="020B0604020202020204" pitchFamily="34" charset="0"/>
              </a:rPr>
              <a:t>E. Performans düzeyi ifadeleri öğrencinin şimdiki durumunu yansıtmalıdır</a:t>
            </a:r>
          </a:p>
        </p:txBody>
      </p:sp>
    </p:spTree>
    <p:extLst>
      <p:ext uri="{BB962C8B-B14F-4D97-AF65-F5344CB8AC3E}">
        <p14:creationId xmlns:p14="http://schemas.microsoft.com/office/powerpoint/2010/main" val="2334246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5800" y="506438"/>
            <a:ext cx="10394707" cy="4868148"/>
          </a:xfrm>
        </p:spPr>
        <p:txBody>
          <a:bodyPr>
            <a:normAutofit/>
          </a:bodyPr>
          <a:lstStyle/>
          <a:p>
            <a:r>
              <a:rPr lang="tr-TR" dirty="0">
                <a:latin typeface="Arial" panose="020B0604020202020204" pitchFamily="34" charset="0"/>
                <a:cs typeface="Arial" panose="020B0604020202020204" pitchFamily="34" charset="0"/>
              </a:rPr>
              <a:t>Keskin gözlem yapma </a:t>
            </a:r>
          </a:p>
          <a:p>
            <a:r>
              <a:rPr lang="tr-TR" dirty="0">
                <a:latin typeface="Arial" panose="020B0604020202020204" pitchFamily="34" charset="0"/>
                <a:cs typeface="Arial" panose="020B0604020202020204" pitchFamily="34" charset="0"/>
              </a:rPr>
              <a:t>AŞIRI merak duyma </a:t>
            </a:r>
          </a:p>
          <a:p>
            <a:r>
              <a:rPr lang="tr-TR" dirty="0">
                <a:latin typeface="Arial" panose="020B0604020202020204" pitchFamily="34" charset="0"/>
                <a:cs typeface="Arial" panose="020B0604020202020204" pitchFamily="34" charset="0"/>
              </a:rPr>
              <a:t>Güçlü bellek </a:t>
            </a:r>
          </a:p>
          <a:p>
            <a:r>
              <a:rPr lang="tr-TR" dirty="0">
                <a:latin typeface="Arial" panose="020B0604020202020204" pitchFamily="34" charset="0"/>
                <a:cs typeface="Arial" panose="020B0604020202020204" pitchFamily="34" charset="0"/>
              </a:rPr>
              <a:t>Erken ve </a:t>
            </a:r>
            <a:r>
              <a:rPr lang="tr-TR" dirty="0" err="1">
                <a:latin typeface="Arial" panose="020B0604020202020204" pitchFamily="34" charset="0"/>
                <a:cs typeface="Arial" panose="020B0604020202020204" pitchFamily="34" charset="0"/>
              </a:rPr>
              <a:t>olaĞan</a:t>
            </a:r>
            <a:r>
              <a:rPr lang="tr-TR" dirty="0">
                <a:latin typeface="Arial" panose="020B0604020202020204" pitchFamily="34" charset="0"/>
                <a:cs typeface="Arial" panose="020B0604020202020204" pitchFamily="34" charset="0"/>
              </a:rPr>
              <a:t> üstü dil </a:t>
            </a:r>
            <a:r>
              <a:rPr lang="tr-TR" dirty="0" err="1">
                <a:latin typeface="Arial" panose="020B0604020202020204" pitchFamily="34" charset="0"/>
                <a:cs typeface="Arial" panose="020B0604020202020204" pitchFamily="34" charset="0"/>
              </a:rPr>
              <a:t>geliŞİmi</a:t>
            </a:r>
            <a:r>
              <a:rPr lang="tr-TR" dirty="0">
                <a:latin typeface="Arial" panose="020B0604020202020204" pitchFamily="34" charset="0"/>
                <a:cs typeface="Arial" panose="020B0604020202020204" pitchFamily="34" charset="0"/>
              </a:rPr>
              <a:t> </a:t>
            </a:r>
          </a:p>
          <a:p>
            <a:r>
              <a:rPr lang="tr-TR" dirty="0">
                <a:latin typeface="Arial" panose="020B0604020202020204" pitchFamily="34" charset="0"/>
                <a:cs typeface="Arial" panose="020B0604020202020204" pitchFamily="34" charset="0"/>
              </a:rPr>
              <a:t>HIZLI ÖĞRENME YETENEĞİ</a:t>
            </a:r>
          </a:p>
          <a:p>
            <a:r>
              <a:rPr lang="tr-TR" dirty="0">
                <a:latin typeface="Arial" panose="020B0604020202020204" pitchFamily="34" charset="0"/>
                <a:cs typeface="Arial" panose="020B0604020202020204" pitchFamily="34" charset="0"/>
              </a:rPr>
              <a:t>AŞIRI DUYARLILIK</a:t>
            </a:r>
          </a:p>
          <a:p>
            <a:r>
              <a:rPr lang="tr-TR" dirty="0">
                <a:latin typeface="Arial" panose="020B0604020202020204" pitchFamily="34" charset="0"/>
                <a:cs typeface="Arial" panose="020B0604020202020204" pitchFamily="34" charset="0"/>
              </a:rPr>
              <a:t>AKIL yürütme ve problem çözme becerisi </a:t>
            </a:r>
          </a:p>
          <a:p>
            <a:r>
              <a:rPr lang="tr-TR" dirty="0">
                <a:latin typeface="Arial" panose="020B0604020202020204" pitchFamily="34" charset="0"/>
                <a:cs typeface="Arial" panose="020B0604020202020204" pitchFamily="34" charset="0"/>
              </a:rPr>
              <a:t>Mükemmeliyetçilik</a:t>
            </a:r>
          </a:p>
        </p:txBody>
      </p:sp>
    </p:spTree>
    <p:extLst>
      <p:ext uri="{BB962C8B-B14F-4D97-AF65-F5344CB8AC3E}">
        <p14:creationId xmlns:p14="http://schemas.microsoft.com/office/powerpoint/2010/main" val="4118620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3"/>
          </p:nvPr>
        </p:nvSpPr>
        <p:spPr/>
        <p:txBody>
          <a:bodyPr/>
          <a:lstStyle/>
          <a:p>
            <a:r>
              <a:rPr lang="tr-TR" dirty="0">
                <a:latin typeface="Arial" panose="020B0604020202020204" pitchFamily="34" charset="0"/>
                <a:cs typeface="Arial" panose="020B0604020202020204" pitchFamily="34" charset="0"/>
              </a:rPr>
              <a:t>2)Performansa göre uzun dönemli amaçların oluşturulması</a:t>
            </a:r>
          </a:p>
          <a:p>
            <a:r>
              <a:rPr lang="tr-TR" dirty="0">
                <a:latin typeface="Arial" panose="020B0604020202020204" pitchFamily="34" charset="0"/>
                <a:cs typeface="Arial" panose="020B0604020202020204" pitchFamily="34" charset="0"/>
              </a:rPr>
              <a:t>3) Uzun dönemli amaçların kısa dönemli amaçlara bölünmesi</a:t>
            </a:r>
          </a:p>
          <a:p>
            <a:r>
              <a:rPr lang="tr-TR" dirty="0">
                <a:latin typeface="Arial" panose="020B0604020202020204" pitchFamily="34" charset="0"/>
                <a:cs typeface="Arial" panose="020B0604020202020204" pitchFamily="34" charset="0"/>
              </a:rPr>
              <a:t>4) Kısa dönemli amaçların </a:t>
            </a:r>
            <a:r>
              <a:rPr lang="tr-TR" dirty="0" err="1">
                <a:latin typeface="Arial" panose="020B0604020202020204" pitchFamily="34" charset="0"/>
                <a:cs typeface="Arial" panose="020B0604020202020204" pitchFamily="34" charset="0"/>
              </a:rPr>
              <a:t>öğretimsel</a:t>
            </a:r>
            <a:r>
              <a:rPr lang="tr-TR" dirty="0">
                <a:latin typeface="Arial" panose="020B0604020202020204" pitchFamily="34" charset="0"/>
                <a:cs typeface="Arial" panose="020B0604020202020204" pitchFamily="34" charset="0"/>
              </a:rPr>
              <a:t> amaçlarının belirlenmesi</a:t>
            </a:r>
          </a:p>
          <a:p>
            <a:r>
              <a:rPr lang="tr-TR" dirty="0">
                <a:latin typeface="Arial" panose="020B0604020202020204" pitchFamily="34" charset="0"/>
                <a:cs typeface="Arial" panose="020B0604020202020204" pitchFamily="34" charset="0"/>
              </a:rPr>
              <a:t>5) </a:t>
            </a:r>
            <a:r>
              <a:rPr lang="tr-TR" dirty="0" err="1">
                <a:latin typeface="Arial" panose="020B0604020202020204" pitchFamily="34" charset="0"/>
                <a:cs typeface="Arial" panose="020B0604020202020204" pitchFamily="34" charset="0"/>
              </a:rPr>
              <a:t>Öğretimsel</a:t>
            </a:r>
            <a:r>
              <a:rPr lang="tr-TR" dirty="0">
                <a:latin typeface="Arial" panose="020B0604020202020204" pitchFamily="34" charset="0"/>
                <a:cs typeface="Arial" panose="020B0604020202020204" pitchFamily="34" charset="0"/>
              </a:rPr>
              <a:t> araç-gereç ve materyallerin belirlenmesi</a:t>
            </a:r>
          </a:p>
          <a:p>
            <a:r>
              <a:rPr lang="tr-TR" dirty="0">
                <a:latin typeface="Arial" panose="020B0604020202020204" pitchFamily="34" charset="0"/>
                <a:cs typeface="Arial" panose="020B0604020202020204" pitchFamily="34" charset="0"/>
              </a:rPr>
              <a:t>6) Bu yapılanların, becerilerin </a:t>
            </a:r>
            <a:r>
              <a:rPr lang="tr-TR" dirty="0" err="1">
                <a:latin typeface="Arial" panose="020B0604020202020204" pitchFamily="34" charset="0"/>
                <a:cs typeface="Arial" panose="020B0604020202020204" pitchFamily="34" charset="0"/>
              </a:rPr>
              <a:t>zEP</a:t>
            </a:r>
            <a:r>
              <a:rPr lang="tr-TR" dirty="0">
                <a:latin typeface="Arial" panose="020B0604020202020204" pitchFamily="34" charset="0"/>
                <a:cs typeface="Arial" panose="020B0604020202020204" pitchFamily="34" charset="0"/>
              </a:rPr>
              <a:t> formuna kayıt edilmesi</a:t>
            </a:r>
          </a:p>
        </p:txBody>
      </p:sp>
    </p:spTree>
    <p:extLst>
      <p:ext uri="{BB962C8B-B14F-4D97-AF65-F5344CB8AC3E}">
        <p14:creationId xmlns:p14="http://schemas.microsoft.com/office/powerpoint/2010/main" val="146470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3"/>
          </p:nvPr>
        </p:nvPicPr>
        <p:blipFill>
          <a:blip r:embed="rId2"/>
          <a:stretch>
            <a:fillRect/>
          </a:stretch>
        </p:blipFill>
        <p:spPr>
          <a:xfrm>
            <a:off x="685801" y="304800"/>
            <a:ext cx="3865178" cy="5213131"/>
          </a:xfrm>
          <a:prstGeom prst="rect">
            <a:avLst/>
          </a:prstGeom>
        </p:spPr>
      </p:pic>
      <p:pic>
        <p:nvPicPr>
          <p:cNvPr id="5" name="Resim 4"/>
          <p:cNvPicPr>
            <a:picLocks noChangeAspect="1"/>
          </p:cNvPicPr>
          <p:nvPr/>
        </p:nvPicPr>
        <p:blipFill>
          <a:blip r:embed="rId3"/>
          <a:stretch>
            <a:fillRect/>
          </a:stretch>
        </p:blipFill>
        <p:spPr>
          <a:xfrm>
            <a:off x="4939206" y="304800"/>
            <a:ext cx="3848100" cy="5213131"/>
          </a:xfrm>
          <a:prstGeom prst="rect">
            <a:avLst/>
          </a:prstGeom>
        </p:spPr>
      </p:pic>
    </p:spTree>
    <p:extLst>
      <p:ext uri="{BB962C8B-B14F-4D97-AF65-F5344CB8AC3E}">
        <p14:creationId xmlns:p14="http://schemas.microsoft.com/office/powerpoint/2010/main" val="2559745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Algerian" panose="04020705040A02060702" pitchFamily="82" charset="0"/>
              </a:rPr>
              <a:t>kaynakça</a:t>
            </a:r>
          </a:p>
        </p:txBody>
      </p:sp>
      <p:sp>
        <p:nvSpPr>
          <p:cNvPr id="3" name="İçerik Yer Tutucusu 2"/>
          <p:cNvSpPr>
            <a:spLocks noGrp="1"/>
          </p:cNvSpPr>
          <p:nvPr>
            <p:ph sz="quarter" idx="13"/>
          </p:nvPr>
        </p:nvSpPr>
        <p:spPr/>
        <p:txBody>
          <a:bodyPr/>
          <a:lstStyle/>
          <a:p>
            <a:r>
              <a:rPr lang="tr-TR" dirty="0"/>
              <a:t>ÖZEL YETENEKLİ BİREYLERE YÖNELİK ÇERÇEVE EĞİTİM PROGRAMI TASLAĞI</a:t>
            </a:r>
          </a:p>
          <a:p>
            <a:r>
              <a:rPr lang="tr-TR" u="sng" dirty="0">
                <a:hlinkClick r:id="rId2" tooltip="Özel Yetenekli Öğrenciler İçin Zenginleştirilmiş Etkinlik Örnekleri"/>
              </a:rPr>
              <a:t>Özel Yetenekli Öğrenciler İçin Zenginleştirilmiş Etkinlik Örnekleri (Yeni)</a:t>
            </a:r>
            <a:endParaRPr lang="tr-TR" dirty="0"/>
          </a:p>
          <a:p>
            <a:r>
              <a:rPr lang="tr-TR" dirty="0">
                <a:hlinkClick r:id="rId3" tooltip="Özel Yetenekli Bireylerin Eğitimi Strateji ve Uygulama Kılavuzu"/>
              </a:rPr>
              <a:t>Özel Yetenekli Bireylerin Eğitimi Strateji ve Uygulama Kılavuzu (Yeni)</a:t>
            </a:r>
            <a:endParaRPr lang="tr-TR" dirty="0"/>
          </a:p>
          <a:p>
            <a:r>
              <a:rPr lang="tr-TR" u="sng" dirty="0">
                <a:hlinkClick r:id="rId4"/>
              </a:rPr>
              <a:t>Üstün Yetenekli Bireylerin Öğretmenlerin Öneriler</a:t>
            </a:r>
            <a:endParaRPr lang="tr-TR" dirty="0"/>
          </a:p>
          <a:p>
            <a:endParaRPr lang="tr-TR" dirty="0"/>
          </a:p>
          <a:p>
            <a:endParaRPr lang="tr-TR" dirty="0"/>
          </a:p>
          <a:p>
            <a:endParaRPr lang="tr-TR" dirty="0"/>
          </a:p>
        </p:txBody>
      </p:sp>
    </p:spTree>
    <p:extLst>
      <p:ext uri="{BB962C8B-B14F-4D97-AF65-F5344CB8AC3E}">
        <p14:creationId xmlns:p14="http://schemas.microsoft.com/office/powerpoint/2010/main" val="1276722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5800" y="717452"/>
            <a:ext cx="10394707" cy="4657133"/>
          </a:xfrm>
        </p:spPr>
        <p:txBody>
          <a:bodyPr>
            <a:normAutofit/>
          </a:bodyPr>
          <a:lstStyle/>
          <a:p>
            <a:r>
              <a:rPr lang="tr-TR" dirty="0" err="1">
                <a:latin typeface="Arial" panose="020B0604020202020204" pitchFamily="34" charset="0"/>
                <a:cs typeface="Arial" panose="020B0604020202020204" pitchFamily="34" charset="0"/>
              </a:rPr>
              <a:t>SayIlar</a:t>
            </a:r>
            <a:r>
              <a:rPr lang="tr-TR" dirty="0">
                <a:latin typeface="Arial" panose="020B0604020202020204" pitchFamily="34" charset="0"/>
                <a:cs typeface="Arial" panose="020B0604020202020204" pitchFamily="34" charset="0"/>
              </a:rPr>
              <a:t>, bulmacalar ve yap-bozlar ile oyun becerisini </a:t>
            </a:r>
            <a:r>
              <a:rPr lang="tr-TR" dirty="0" err="1">
                <a:latin typeface="Arial" panose="020B0604020202020204" pitchFamily="34" charset="0"/>
                <a:cs typeface="Arial" panose="020B0604020202020204" pitchFamily="34" charset="0"/>
              </a:rPr>
              <a:t>geliŞtirme</a:t>
            </a:r>
            <a:r>
              <a:rPr lang="tr-TR" dirty="0">
                <a:latin typeface="Arial" panose="020B0604020202020204" pitchFamily="34" charset="0"/>
                <a:cs typeface="Arial" panose="020B0604020202020204" pitchFamily="34" charset="0"/>
              </a:rPr>
              <a:t> </a:t>
            </a:r>
          </a:p>
          <a:p>
            <a:r>
              <a:rPr lang="tr-TR" dirty="0">
                <a:latin typeface="Arial" panose="020B0604020202020204" pitchFamily="34" charset="0"/>
                <a:cs typeface="Arial" panose="020B0604020202020204" pitchFamily="34" charset="0"/>
              </a:rPr>
              <a:t>Kitaplara AŞIRI ilgi duyma </a:t>
            </a:r>
          </a:p>
          <a:p>
            <a:r>
              <a:rPr lang="tr-TR" dirty="0">
                <a:latin typeface="Arial" panose="020B0604020202020204" pitchFamily="34" charset="0"/>
                <a:cs typeface="Arial" panose="020B0604020202020204" pitchFamily="34" charset="0"/>
              </a:rPr>
              <a:t>Soru sorma *</a:t>
            </a:r>
          </a:p>
          <a:p>
            <a:r>
              <a:rPr lang="tr-TR" dirty="0">
                <a:latin typeface="Arial" panose="020B0604020202020204" pitchFamily="34" charset="0"/>
                <a:cs typeface="Arial" panose="020B0604020202020204" pitchFamily="34" charset="0"/>
              </a:rPr>
              <a:t> İLGİ ALANLARININ OLDUKÇA GENİŞ OLMASI</a:t>
            </a:r>
          </a:p>
          <a:p>
            <a:r>
              <a:rPr lang="tr-TR" dirty="0">
                <a:latin typeface="Arial" panose="020B0604020202020204" pitchFamily="34" charset="0"/>
                <a:cs typeface="Arial" panose="020B0604020202020204" pitchFamily="34" charset="0"/>
              </a:rPr>
              <a:t>GELİŞMİŞ Mizah duygusu </a:t>
            </a:r>
          </a:p>
          <a:p>
            <a:r>
              <a:rPr lang="tr-TR" dirty="0" err="1">
                <a:latin typeface="Arial" panose="020B0604020202020204" pitchFamily="34" charset="0"/>
                <a:cs typeface="Arial" panose="020B0604020202020204" pitchFamily="34" charset="0"/>
              </a:rPr>
              <a:t>EleŞtirel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düŞünebilme</a:t>
            </a:r>
            <a:r>
              <a:rPr lang="tr-TR" dirty="0">
                <a:latin typeface="Arial" panose="020B0604020202020204" pitchFamily="34" charset="0"/>
                <a:cs typeface="Arial" panose="020B0604020202020204" pitchFamily="34" charset="0"/>
              </a:rPr>
              <a:t> </a:t>
            </a:r>
          </a:p>
          <a:p>
            <a:r>
              <a:rPr lang="tr-TR" dirty="0">
                <a:latin typeface="Arial" panose="020B0604020202020204" pitchFamily="34" charset="0"/>
                <a:cs typeface="Arial" panose="020B0604020202020204" pitchFamily="34" charset="0"/>
              </a:rPr>
              <a:t>İcatlar yapabilme * </a:t>
            </a:r>
          </a:p>
          <a:p>
            <a:r>
              <a:rPr lang="tr-TR" dirty="0" err="1">
                <a:latin typeface="Arial" panose="020B0604020202020204" pitchFamily="34" charset="0"/>
                <a:cs typeface="Arial" panose="020B0604020202020204" pitchFamily="34" charset="0"/>
              </a:rPr>
              <a:t>AynI</a:t>
            </a:r>
            <a:r>
              <a:rPr lang="tr-TR" dirty="0">
                <a:latin typeface="Arial" panose="020B0604020202020204" pitchFamily="34" charset="0"/>
                <a:cs typeface="Arial" panose="020B0604020202020204" pitchFamily="34" charset="0"/>
              </a:rPr>
              <a:t> anda birkaç </a:t>
            </a:r>
            <a:r>
              <a:rPr lang="tr-TR" dirty="0" err="1">
                <a:latin typeface="Arial" panose="020B0604020202020204" pitchFamily="34" charset="0"/>
                <a:cs typeface="Arial" panose="020B0604020202020204" pitchFamily="34" charset="0"/>
              </a:rPr>
              <a:t>iŞi</a:t>
            </a:r>
            <a:r>
              <a:rPr lang="tr-TR" dirty="0">
                <a:latin typeface="Arial" panose="020B0604020202020204" pitchFamily="34" charset="0"/>
                <a:cs typeface="Arial" panose="020B0604020202020204" pitchFamily="34" charset="0"/>
              </a:rPr>
              <a:t> yapabilme, </a:t>
            </a:r>
            <a:r>
              <a:rPr lang="tr-TR" dirty="0" err="1">
                <a:latin typeface="Arial" panose="020B0604020202020204" pitchFamily="34" charset="0"/>
                <a:cs typeface="Arial" panose="020B0604020202020204" pitchFamily="34" charset="0"/>
              </a:rPr>
              <a:t>yoĞunlaŞabilme</a:t>
            </a:r>
            <a:r>
              <a:rPr lang="tr-TR" dirty="0">
                <a:latin typeface="Arial" panose="020B0604020202020204" pitchFamily="34" charset="0"/>
                <a:cs typeface="Arial" panose="020B0604020202020204" pitchFamily="34" charset="0"/>
              </a:rPr>
              <a:t> </a:t>
            </a:r>
          </a:p>
          <a:p>
            <a:r>
              <a:rPr lang="tr-TR" dirty="0">
                <a:latin typeface="Arial" panose="020B0604020202020204" pitchFamily="34" charset="0"/>
                <a:cs typeface="Arial" panose="020B0604020202020204" pitchFamily="34" charset="0"/>
              </a:rPr>
              <a:t>YARATICILIK</a:t>
            </a:r>
          </a:p>
          <a:p>
            <a:endParaRPr lang="tr-TR" dirty="0"/>
          </a:p>
        </p:txBody>
      </p:sp>
    </p:spTree>
    <p:extLst>
      <p:ext uri="{BB962C8B-B14F-4D97-AF65-F5344CB8AC3E}">
        <p14:creationId xmlns:p14="http://schemas.microsoft.com/office/powerpoint/2010/main" val="1206142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5801" y="2063396"/>
            <a:ext cx="10394707" cy="3311189"/>
          </a:xfrm>
        </p:spPr>
        <p:txBody>
          <a:bodyPr/>
          <a:lstStyle/>
          <a:p>
            <a:endParaRPr lang="tr-TR" dirty="0"/>
          </a:p>
          <a:p>
            <a:endParaRPr lang="tr-TR" dirty="0"/>
          </a:p>
          <a:p>
            <a:endParaRPr lang="tr-TR" dirty="0"/>
          </a:p>
        </p:txBody>
      </p:sp>
      <p:sp>
        <p:nvSpPr>
          <p:cNvPr id="4" name="Dikdörtgen 3"/>
          <p:cNvSpPr/>
          <p:nvPr/>
        </p:nvSpPr>
        <p:spPr>
          <a:xfrm>
            <a:off x="1828800" y="493987"/>
            <a:ext cx="7315200" cy="5078313"/>
          </a:xfrm>
          <a:prstGeom prst="rect">
            <a:avLst/>
          </a:prstGeom>
        </p:spPr>
        <p:txBody>
          <a:bodyPr wrap="square">
            <a:spAutoFit/>
          </a:bodyPr>
          <a:lstStyle/>
          <a:p>
            <a:pPr marL="285750" indent="-285750">
              <a:buFont typeface="Arial" panose="020B0604020202020204" pitchFamily="34" charset="0"/>
              <a:buChar char="•"/>
            </a:pPr>
            <a:r>
              <a:rPr lang="tr-TR" dirty="0">
                <a:solidFill>
                  <a:srgbClr val="000000"/>
                </a:solidFill>
                <a:latin typeface="Arial" panose="020B0604020202020204" pitchFamily="34" charset="0"/>
                <a:cs typeface="Arial" panose="020B0604020202020204" pitchFamily="34" charset="0"/>
              </a:rPr>
              <a:t> Özel yetenekli bireylere her tür ve kademede kayıtlı bulundukları okulların destek eğitim odalarında ve </a:t>
            </a:r>
            <a:r>
              <a:rPr lang="tr-TR" dirty="0" err="1">
                <a:solidFill>
                  <a:srgbClr val="000000"/>
                </a:solidFill>
                <a:latin typeface="Arial" panose="020B0604020202020204" pitchFamily="34" charset="0"/>
                <a:cs typeface="Arial" panose="020B0604020202020204" pitchFamily="34" charset="0"/>
              </a:rPr>
              <a:t>BİLSEM’lerde</a:t>
            </a:r>
            <a:r>
              <a:rPr lang="tr-TR" dirty="0">
                <a:solidFill>
                  <a:srgbClr val="000000"/>
                </a:solidFill>
                <a:latin typeface="Arial" panose="020B0604020202020204" pitchFamily="34" charset="0"/>
                <a:cs typeface="Arial" panose="020B0604020202020204" pitchFamily="34" charset="0"/>
              </a:rPr>
              <a:t> destek eğitim hizmeti verilir.</a:t>
            </a:r>
          </a:p>
          <a:p>
            <a:endParaRPr lang="tr-TR"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dirty="0">
                <a:latin typeface="Arial" panose="020B0604020202020204" pitchFamily="34" charset="0"/>
                <a:cs typeface="Arial" panose="020B0604020202020204" pitchFamily="34" charset="0"/>
              </a:rPr>
              <a:t>Özel yetenekli bireylerin eğitiminde, eğitim aldıkları alanlarla ilgili üst düzey becerileri kazandıracak zenginleştirmelere yer verilmesi esastır.</a:t>
            </a:r>
          </a:p>
          <a:p>
            <a:endParaRPr lang="tr-T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dirty="0">
                <a:latin typeface="Arial" panose="020B0604020202020204" pitchFamily="34" charset="0"/>
                <a:cs typeface="Arial" panose="020B0604020202020204" pitchFamily="34" charset="0"/>
              </a:rPr>
              <a:t>Özel yetenekli öğrencilerin yetenek alanları doğrultusunda takip ettikleri dersler destek eğitim odasında zenginleştirme ve hızlandırma yoluyla farklılaştırılarak verilir. Bu programlar öğrencilerin devam ettikleri örgün eğitim kurumlarında uygulanan eğitim programı ile bütünlük oluşturacak şekilde plânlanır ve yürütülür.</a:t>
            </a:r>
          </a:p>
          <a:p>
            <a:endParaRPr lang="tr-T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tr-TR" dirty="0">
                <a:latin typeface="Arial" panose="020B0604020202020204" pitchFamily="34" charset="0"/>
                <a:cs typeface="Arial" panose="020B0604020202020204" pitchFamily="34" charset="0"/>
              </a:rPr>
              <a:t> İlkokul ve ortaokullardaki destek eğitim odalarında özel yetenekli öğrencilere eğitim vermek üzere üst kademelerde görev yapan alan öğretmenleri de görevlendirilebilir.</a:t>
            </a:r>
          </a:p>
        </p:txBody>
      </p:sp>
    </p:spTree>
    <p:extLst>
      <p:ext uri="{BB962C8B-B14F-4D97-AF65-F5344CB8AC3E}">
        <p14:creationId xmlns:p14="http://schemas.microsoft.com/office/powerpoint/2010/main" val="4030051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a:latin typeface="Algerian" panose="04020705040A02060702" pitchFamily="82" charset="0"/>
              </a:rPr>
              <a:t>ÖZEL YETENEKLİ BİREYLERİN EĞİTİMİNDE ÖNEMLİ OLAN İLKE VE DEĞERLER NELERDİR?</a:t>
            </a:r>
          </a:p>
        </p:txBody>
      </p:sp>
      <p:sp>
        <p:nvSpPr>
          <p:cNvPr id="3" name="İçerik Yer Tutucusu 2"/>
          <p:cNvSpPr>
            <a:spLocks noGrp="1"/>
          </p:cNvSpPr>
          <p:nvPr>
            <p:ph sz="quarter" idx="13"/>
          </p:nvPr>
        </p:nvSpPr>
        <p:spPr/>
        <p:txBody>
          <a:bodyPr/>
          <a:lstStyle/>
          <a:p>
            <a:r>
              <a:rPr lang="tr-TR" dirty="0">
                <a:latin typeface="Arial" panose="020B0604020202020204" pitchFamily="34" charset="0"/>
                <a:cs typeface="Arial" panose="020B0604020202020204" pitchFamily="34" charset="0"/>
              </a:rPr>
              <a:t>YENİLİK VE YARATICILIK</a:t>
            </a:r>
          </a:p>
          <a:p>
            <a:r>
              <a:rPr lang="tr-TR" dirty="0">
                <a:latin typeface="Arial" panose="020B0604020202020204" pitchFamily="34" charset="0"/>
                <a:cs typeface="Arial" panose="020B0604020202020204" pitchFamily="34" charset="0"/>
              </a:rPr>
              <a:t>ÖZGÜNLÜK,ESNEKLİK VE DİNAMİKLİK</a:t>
            </a:r>
          </a:p>
          <a:p>
            <a:r>
              <a:rPr lang="tr-TR" dirty="0">
                <a:latin typeface="Arial" panose="020B0604020202020204" pitchFamily="34" charset="0"/>
                <a:cs typeface="Arial" panose="020B0604020202020204" pitchFamily="34" charset="0"/>
              </a:rPr>
              <a:t>FARKLILIKLARI DEĞERLENDİREN VE DESTEKLEYEN EĞİTİM ORTAMI</a:t>
            </a:r>
          </a:p>
          <a:p>
            <a:r>
              <a:rPr lang="tr-TR" dirty="0">
                <a:latin typeface="Arial" panose="020B0604020202020204" pitchFamily="34" charset="0"/>
                <a:cs typeface="Arial" panose="020B0604020202020204" pitchFamily="34" charset="0"/>
              </a:rPr>
              <a:t>İŞBİRLİĞİ VE EKİP ÇALIŞMASI</a:t>
            </a:r>
          </a:p>
          <a:p>
            <a:r>
              <a:rPr lang="tr-TR" dirty="0">
                <a:latin typeface="Arial" panose="020B0604020202020204" pitchFamily="34" charset="0"/>
                <a:cs typeface="Arial" panose="020B0604020202020204" pitchFamily="34" charset="0"/>
              </a:rPr>
              <a:t>ÇEŞİTLİ EĞİTİM MODELLERİ VE TANILAMA</a:t>
            </a:r>
          </a:p>
        </p:txBody>
      </p:sp>
    </p:spTree>
    <p:extLst>
      <p:ext uri="{BB962C8B-B14F-4D97-AF65-F5344CB8AC3E}">
        <p14:creationId xmlns:p14="http://schemas.microsoft.com/office/powerpoint/2010/main" val="4204795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a:latin typeface="Algerian" panose="04020705040A02060702" pitchFamily="82" charset="0"/>
              </a:rPr>
              <a:t>ÖZEL YETENEKLİ BİREYLERİN EĞİTİMİ ÖRGÜN VE YAYGIN EĞİTİMDE NASIL PLANLANACAKTIR?</a:t>
            </a:r>
          </a:p>
        </p:txBody>
      </p:sp>
      <p:sp>
        <p:nvSpPr>
          <p:cNvPr id="3" name="İçerik Yer Tutucusu 2"/>
          <p:cNvSpPr>
            <a:spLocks noGrp="1"/>
          </p:cNvSpPr>
          <p:nvPr>
            <p:ph sz="quarter" idx="13"/>
          </p:nvPr>
        </p:nvSpPr>
        <p:spPr/>
        <p:txBody>
          <a:bodyPr/>
          <a:lstStyle/>
          <a:p>
            <a:r>
              <a:rPr lang="tr-TR" dirty="0">
                <a:latin typeface="Arial" panose="020B0604020202020204" pitchFamily="34" charset="0"/>
                <a:cs typeface="Arial" panose="020B0604020202020204" pitchFamily="34" charset="0"/>
              </a:rPr>
              <a:t>TEK TİP UYGULAMALAR YERİNE BİLGİ VE DENEYİM PAYLAŞIMINI ESAS ALAN,BİREYİN İLGİ,YETENEK VE POTANSİYELİNE GÖRE FARKLILAŞTIRILMIŞ,BİREYSELLEŞTİRİLMİŞ,ZENGİNLEŞTİRİLMİŞ,HIZLANDIRILMIŞ ÇOKLU MODELLER ÖNERİLMEKTEDİR.</a:t>
            </a:r>
          </a:p>
        </p:txBody>
      </p:sp>
    </p:spTree>
    <p:extLst>
      <p:ext uri="{BB962C8B-B14F-4D97-AF65-F5344CB8AC3E}">
        <p14:creationId xmlns:p14="http://schemas.microsoft.com/office/powerpoint/2010/main" val="1077658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400" dirty="0">
                <a:latin typeface="Algerian" panose="04020705040A02060702" pitchFamily="82" charset="0"/>
              </a:rPr>
              <a:t>ÖZEL YETENEKLİ ÖĞRENCİLER İÇİN OKULLARDA VERİLECEK EĞİTİM PROGRAMI KİMLER TARAFINDAN YAPILACAKTIR?</a:t>
            </a:r>
          </a:p>
        </p:txBody>
      </p:sp>
      <p:sp>
        <p:nvSpPr>
          <p:cNvPr id="3" name="İçerik Yer Tutucusu 2"/>
          <p:cNvSpPr>
            <a:spLocks noGrp="1"/>
          </p:cNvSpPr>
          <p:nvPr>
            <p:ph sz="quarter" idx="13"/>
          </p:nvPr>
        </p:nvSpPr>
        <p:spPr/>
        <p:txBody>
          <a:bodyPr>
            <a:normAutofit fontScale="77500" lnSpcReduction="20000"/>
          </a:bodyPr>
          <a:lstStyle/>
          <a:p>
            <a:r>
              <a:rPr lang="tr-TR" dirty="0">
                <a:latin typeface="Arial" panose="020B0604020202020204" pitchFamily="34" charset="0"/>
                <a:cs typeface="Arial" panose="020B0604020202020204" pitchFamily="34" charset="0"/>
              </a:rPr>
              <a:t>BİREYSELLEŞTİRİLMİŞ EĞİTİM PROGRAMI GELİŞTİRME BİRİMİ,OKUL MÜDÜRÜ VEYA GÖREVLENDİRECEĞİ BİR MÜDÜR TARDUMCISININ BAŞKANLIĞINDA</a:t>
            </a:r>
          </a:p>
          <a:p>
            <a:r>
              <a:rPr lang="tr-TR" dirty="0">
                <a:latin typeface="Arial" panose="020B0604020202020204" pitchFamily="34" charset="0"/>
                <a:cs typeface="Arial" panose="020B0604020202020204" pitchFamily="34" charset="0"/>
              </a:rPr>
              <a:t>BİR </a:t>
            </a:r>
            <a:r>
              <a:rPr lang="tr-TR" dirty="0" err="1" smtClean="0">
                <a:latin typeface="Arial" panose="020B0604020202020204" pitchFamily="34" charset="0"/>
                <a:cs typeface="Arial" panose="020B0604020202020204" pitchFamily="34" charset="0"/>
              </a:rPr>
              <a:t>GEZEREk</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ÖZEL EĞİTİM GÖREVİ YAPAN ÖĞRETMEN</a:t>
            </a:r>
          </a:p>
          <a:p>
            <a:r>
              <a:rPr lang="tr-TR" dirty="0">
                <a:latin typeface="Arial" panose="020B0604020202020204" pitchFamily="34" charset="0"/>
                <a:cs typeface="Arial" panose="020B0604020202020204" pitchFamily="34" charset="0"/>
              </a:rPr>
              <a:t>REHBER ÖĞRETMEN</a:t>
            </a:r>
          </a:p>
          <a:p>
            <a:r>
              <a:rPr lang="tr-TR" dirty="0">
                <a:latin typeface="Arial" panose="020B0604020202020204" pitchFamily="34" charset="0"/>
                <a:cs typeface="Arial" panose="020B0604020202020204" pitchFamily="34" charset="0"/>
              </a:rPr>
              <a:t>EĞİTİM PROGRAMLARI HAZIRLAMAKLA GÖREVLENDİRİLEN ÖĞRETMEN</a:t>
            </a:r>
          </a:p>
          <a:p>
            <a:r>
              <a:rPr lang="tr-TR" dirty="0">
                <a:latin typeface="Arial" panose="020B0604020202020204" pitchFamily="34" charset="0"/>
                <a:cs typeface="Arial" panose="020B0604020202020204" pitchFamily="34" charset="0"/>
              </a:rPr>
              <a:t>ÖĞRENCİNİN SINIF ÖĞRETMENİ</a:t>
            </a:r>
          </a:p>
          <a:p>
            <a:r>
              <a:rPr lang="tr-TR" dirty="0">
                <a:latin typeface="Arial" panose="020B0604020202020204" pitchFamily="34" charset="0"/>
                <a:cs typeface="Arial" panose="020B0604020202020204" pitchFamily="34" charset="0"/>
              </a:rPr>
              <a:t>ÖĞRENCİNİN DERSİNİ OKUTAN İLGİLİ ALAN ÖĞRETMENLERİ</a:t>
            </a:r>
          </a:p>
          <a:p>
            <a:r>
              <a:rPr lang="tr-TR" dirty="0">
                <a:latin typeface="Arial" panose="020B0604020202020204" pitchFamily="34" charset="0"/>
                <a:cs typeface="Arial" panose="020B0604020202020204" pitchFamily="34" charset="0"/>
              </a:rPr>
              <a:t>ÖĞRENCİNİN VELİSİ</a:t>
            </a:r>
          </a:p>
          <a:p>
            <a:r>
              <a:rPr lang="tr-TR" dirty="0">
                <a:latin typeface="Arial" panose="020B0604020202020204" pitchFamily="34" charset="0"/>
                <a:cs typeface="Arial" panose="020B0604020202020204" pitchFamily="34" charset="0"/>
              </a:rPr>
              <a:t>ÖĞRENCİ</a:t>
            </a:r>
          </a:p>
        </p:txBody>
      </p:sp>
    </p:spTree>
    <p:extLst>
      <p:ext uri="{BB962C8B-B14F-4D97-AF65-F5344CB8AC3E}">
        <p14:creationId xmlns:p14="http://schemas.microsoft.com/office/powerpoint/2010/main" val="9487389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TM04033927[[fn=Ana Olay]]</Template>
  <TotalTime>232</TotalTime>
  <Words>2291</Words>
  <Application>Microsoft Office PowerPoint</Application>
  <PresentationFormat>Özel</PresentationFormat>
  <Paragraphs>217</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Ana Olay</vt:lpstr>
      <vt:lpstr>ZENGİNLEŞTİRİLMİŞ EĞİTİM PROGRAMI</vt:lpstr>
      <vt:lpstr>ÜSTÜN YETENEKLİ BİREY</vt:lpstr>
      <vt:lpstr>ÜSTÜN YETENEKLİ BİREYİN ÖZELLİKLERİ</vt:lpstr>
      <vt:lpstr>PowerPoint Sunusu</vt:lpstr>
      <vt:lpstr>PowerPoint Sunusu</vt:lpstr>
      <vt:lpstr>PowerPoint Sunusu</vt:lpstr>
      <vt:lpstr>ÖZEL YETENEKLİ BİREYLERİN EĞİTİMİNDE ÖNEMLİ OLAN İLKE VE DEĞERLER NELERDİR?</vt:lpstr>
      <vt:lpstr>ÖZEL YETENEKLİ BİREYLERİN EĞİTİMİ ÖRGÜN VE YAYGIN EĞİTİMDE NASIL PLANLANACAKTIR?</vt:lpstr>
      <vt:lpstr>ÖZEL YETENEKLİ ÖĞRENCİLER İÇİN OKULLARDA VERİLECEK EĞİTİM PROGRAMI KİMLER TARAFINDAN YAPILACAKTIR?</vt:lpstr>
      <vt:lpstr>ÖZEL YETENEKLİLERİ EĞİTİMİNDE HIZLANDIRMA SÜRECİ NASIL PLANLANACAK VE UYGULANACAKTIR?</vt:lpstr>
      <vt:lpstr>DESTEK EĞİTİM ODALARINDA KİMLER TARFINDAN EĞİTİM VEİLECEK?</vt:lpstr>
      <vt:lpstr>PowerPoint Sunusu</vt:lpstr>
      <vt:lpstr>PowerPoint Sunusu</vt:lpstr>
      <vt:lpstr>Müfredat Farklılaştırma </vt:lpstr>
      <vt:lpstr>Süreç</vt:lpstr>
      <vt:lpstr> Ürün</vt:lpstr>
      <vt:lpstr>Öğrenme Ortamı</vt:lpstr>
      <vt:lpstr>Müfredat Farklılaştırma Türleri</vt:lpstr>
      <vt:lpstr>Genişletme (Extension)</vt:lpstr>
      <vt:lpstr>Hızlandırma (Acceleration)</vt:lpstr>
      <vt:lpstr>Yarışmalar(Competitions)</vt:lpstr>
      <vt:lpstr>Mentörlük (Mentoring) </vt:lpstr>
      <vt:lpstr>PowerPoint Sunusu</vt:lpstr>
      <vt:lpstr>PowerPoint Sunusu</vt:lpstr>
      <vt:lpstr>Yeterlilik alanları</vt:lpstr>
      <vt:lpstr>PowerPoint Sunusu</vt:lpstr>
      <vt:lpstr>ÖĞRENME VE ÖĞRETME SÜRECİ  </vt:lpstr>
      <vt:lpstr>Öğretim Yöntemleri </vt:lpstr>
      <vt:lpstr>PowerPoint Sunusu</vt:lpstr>
      <vt:lpstr>PowerPoint Sunusu</vt:lpstr>
      <vt:lpstr>Öğretmenlere öneriler</vt:lpstr>
      <vt:lpstr>  Bazı araştırmalara göre üstün yetenekli çocuklara eğitim verecek öğretmenin özellikleri </vt:lpstr>
      <vt:lpstr>PowerPoint Sunusu</vt:lpstr>
      <vt:lpstr>PowerPoint Sunusu</vt:lpstr>
      <vt:lpstr>Öğretmenin sınıfta yapması gerekenler </vt:lpstr>
      <vt:lpstr>PowerPoint Sunusu</vt:lpstr>
      <vt:lpstr>Üstün yetenekli çocukların gelişimine yardımcı olabilmek için öğretmen; </vt:lpstr>
      <vt:lpstr>PowerPoint Sunusu</vt:lpstr>
      <vt:lpstr>Zep nasıl hazırlanmalı?</vt:lpstr>
      <vt:lpstr>PowerPoint Sunusu</vt:lpstr>
      <vt:lpstr>PowerPoint Sunusu</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ZENGİNLEŞTİRİLMİŞ EĞİTİM PROGRAMI</dc:title>
  <dc:creator>pc</dc:creator>
  <cp:lastModifiedBy>kullanıcı</cp:lastModifiedBy>
  <cp:revision>21</cp:revision>
  <dcterms:created xsi:type="dcterms:W3CDTF">2024-09-30T13:19:13Z</dcterms:created>
  <dcterms:modified xsi:type="dcterms:W3CDTF">2024-10-08T07:17:22Z</dcterms:modified>
</cp:coreProperties>
</file>