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753600" cy="7315200"/>
  <p:notesSz cx="6858000" cy="9144000"/>
  <p:embeddedFontLst>
    <p:embeddedFont>
      <p:font typeface="Merriweather Bold" panose="020B0604020202020204" charset="-94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erriweather" panose="020B0604020202020204" charset="-9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2" d="100"/>
          <a:sy n="72" d="100"/>
        </p:scale>
        <p:origin x="-118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6369" y="1078416"/>
            <a:ext cx="3709812" cy="5104447"/>
            <a:chOff x="0" y="0"/>
            <a:chExt cx="2885362" cy="39700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5362" cy="3970060"/>
            </a:xfrm>
            <a:custGeom>
              <a:avLst/>
              <a:gdLst/>
              <a:ahLst/>
              <a:cxnLst/>
              <a:rect l="l" t="t" r="r" b="b"/>
              <a:pathLst>
                <a:path w="2885362" h="3970060">
                  <a:moveTo>
                    <a:pt x="0" y="0"/>
                  </a:moveTo>
                  <a:lnTo>
                    <a:pt x="2885362" y="0"/>
                  </a:lnTo>
                  <a:lnTo>
                    <a:pt x="2885362" y="3970060"/>
                  </a:lnTo>
                  <a:lnTo>
                    <a:pt x="0" y="3970060"/>
                  </a:lnTo>
                  <a:close/>
                </a:path>
              </a:pathLst>
            </a:custGeom>
            <a:solidFill>
              <a:srgbClr val="43383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7634" y="1463040"/>
            <a:ext cx="3128246" cy="4389120"/>
            <a:chOff x="0" y="0"/>
            <a:chExt cx="4170994" cy="585216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6390" r="26390"/>
            <a:stretch>
              <a:fillRect/>
            </a:stretch>
          </p:blipFill>
          <p:spPr>
            <a:xfrm>
              <a:off x="0" y="0"/>
              <a:ext cx="4170994" cy="5852160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4583779" y="1522234"/>
            <a:ext cx="4621181" cy="0"/>
          </a:xfrm>
          <a:prstGeom prst="line">
            <a:avLst/>
          </a:prstGeom>
          <a:ln w="19050" cap="flat">
            <a:solidFill>
              <a:srgbClr val="F5F1E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2154196">
            <a:off x="8676842" y="3673796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55373" y="-555373"/>
            <a:ext cx="1389337" cy="1389337"/>
          </a:xfrm>
          <a:custGeom>
            <a:avLst/>
            <a:gdLst/>
            <a:ahLst/>
            <a:cxnLst/>
            <a:rect l="l" t="t" r="r" b="b"/>
            <a:pathLst>
              <a:path w="1389337" h="1389337">
                <a:moveTo>
                  <a:pt x="0" y="0"/>
                </a:moveTo>
                <a:lnTo>
                  <a:pt x="1389337" y="0"/>
                </a:lnTo>
                <a:lnTo>
                  <a:pt x="1389337" y="1389337"/>
                </a:lnTo>
                <a:lnTo>
                  <a:pt x="0" y="138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5503973" y="5570690"/>
            <a:ext cx="1556652" cy="871725"/>
          </a:xfrm>
          <a:custGeom>
            <a:avLst/>
            <a:gdLst/>
            <a:ahLst/>
            <a:cxnLst/>
            <a:rect l="l" t="t" r="r" b="b"/>
            <a:pathLst>
              <a:path w="1556652" h="871725">
                <a:moveTo>
                  <a:pt x="0" y="0"/>
                </a:moveTo>
                <a:lnTo>
                  <a:pt x="1556652" y="0"/>
                </a:lnTo>
                <a:lnTo>
                  <a:pt x="1556652" y="871725"/>
                </a:lnTo>
                <a:lnTo>
                  <a:pt x="0" y="871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582024" y="287832"/>
            <a:ext cx="1400551" cy="1400551"/>
          </a:xfrm>
          <a:custGeom>
            <a:avLst/>
            <a:gdLst/>
            <a:ahLst/>
            <a:cxnLst/>
            <a:rect l="l" t="t" r="r" b="b"/>
            <a:pathLst>
              <a:path w="1400551" h="1400551">
                <a:moveTo>
                  <a:pt x="0" y="0"/>
                </a:moveTo>
                <a:lnTo>
                  <a:pt x="1400551" y="0"/>
                </a:lnTo>
                <a:lnTo>
                  <a:pt x="1400551" y="1400551"/>
                </a:lnTo>
                <a:lnTo>
                  <a:pt x="0" y="14005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503767" y="2595464"/>
            <a:ext cx="6249833" cy="209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sz="3667">
                <a:solidFill>
                  <a:srgbClr val="4E5C1D"/>
                </a:solidFill>
                <a:latin typeface="Recoleta Bold"/>
              </a:rPr>
              <a:t>DEVAMSIZLIK SEBEPLERİ VE</a:t>
            </a:r>
          </a:p>
          <a:p>
            <a:pPr algn="ctr">
              <a:lnSpc>
                <a:spcPts val="4181"/>
              </a:lnSpc>
            </a:pPr>
            <a:r>
              <a:rPr lang="en-US" sz="3667">
                <a:solidFill>
                  <a:srgbClr val="4E5C1D"/>
                </a:solidFill>
                <a:latin typeface="Recoleta Bold"/>
              </a:rPr>
              <a:t>DEVAMSIZLIĞI ÖNLEME YOLLARI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83" y="1294062"/>
            <a:ext cx="7069908" cy="5632806"/>
            <a:chOff x="0" y="0"/>
            <a:chExt cx="3644744" cy="2903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44744" cy="2903876"/>
            </a:xfrm>
            <a:custGeom>
              <a:avLst/>
              <a:gdLst/>
              <a:ahLst/>
              <a:cxnLst/>
              <a:rect l="l" t="t" r="r" b="b"/>
              <a:pathLst>
                <a:path w="3644744" h="2903876">
                  <a:moveTo>
                    <a:pt x="0" y="0"/>
                  </a:moveTo>
                  <a:lnTo>
                    <a:pt x="3644744" y="0"/>
                  </a:lnTo>
                  <a:lnTo>
                    <a:pt x="3644744" y="2903876"/>
                  </a:lnTo>
                  <a:lnTo>
                    <a:pt x="0" y="2903876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49405" y="1180996"/>
            <a:ext cx="398470" cy="226132"/>
          </a:xfrm>
          <a:custGeom>
            <a:avLst/>
            <a:gdLst/>
            <a:ahLst/>
            <a:cxnLst/>
            <a:rect l="l" t="t" r="r" b="b"/>
            <a:pathLst>
              <a:path w="398470" h="226132">
                <a:moveTo>
                  <a:pt x="0" y="0"/>
                </a:moveTo>
                <a:lnTo>
                  <a:pt x="398470" y="0"/>
                </a:lnTo>
                <a:lnTo>
                  <a:pt x="398470" y="226132"/>
                </a:lnTo>
                <a:lnTo>
                  <a:pt x="0" y="226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33911" y="287832"/>
            <a:ext cx="3619689" cy="2878915"/>
          </a:xfrm>
          <a:custGeom>
            <a:avLst/>
            <a:gdLst/>
            <a:ahLst/>
            <a:cxnLst/>
            <a:rect l="l" t="t" r="r" b="b"/>
            <a:pathLst>
              <a:path w="3619689" h="2878915">
                <a:moveTo>
                  <a:pt x="0" y="0"/>
                </a:moveTo>
                <a:lnTo>
                  <a:pt x="3619689" y="0"/>
                </a:lnTo>
                <a:lnTo>
                  <a:pt x="3619689" y="2878915"/>
                </a:lnTo>
                <a:lnTo>
                  <a:pt x="0" y="2878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915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10" name="Freeform 10"/>
          <p:cNvSpPr/>
          <p:nvPr/>
        </p:nvSpPr>
        <p:spPr>
          <a:xfrm rot="2154196">
            <a:off x="7596767" y="5120640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2410848"/>
            <a:ext cx="5896053" cy="397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Okula devam etmek,  akademik başarıyı artırmanın ve uzun vadeli başarılar elde etmenin önemli bir parçasıdır.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Düzenli devam,  derslerde tutarlı bir şekilde bilgi edinmeyi sağlar ve öğrenme sürecini destekler.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Okula düzenli devam etmek, disiplin, sorumluluk ve zaman yönetimi gibi önemli becerilerin geliştirilmesine yardımcı olur.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Ayrıca, düzenli devam, okulda sosyal ilişkiler kurmayı ve topluma aktif katılımı teşvik eder.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663878"/>
            <a:ext cx="567473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4E5C1D"/>
                </a:solidFill>
                <a:latin typeface="Recoleta Bold"/>
              </a:rPr>
              <a:t>Okula Devam Etmenin Önemi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405" y="1180996"/>
            <a:ext cx="398470" cy="226132"/>
          </a:xfrm>
          <a:custGeom>
            <a:avLst/>
            <a:gdLst/>
            <a:ahLst/>
            <a:cxnLst/>
            <a:rect l="l" t="t" r="r" b="b"/>
            <a:pathLst>
              <a:path w="398470" h="226132">
                <a:moveTo>
                  <a:pt x="0" y="0"/>
                </a:moveTo>
                <a:lnTo>
                  <a:pt x="398470" y="0"/>
                </a:lnTo>
                <a:lnTo>
                  <a:pt x="398470" y="226132"/>
                </a:lnTo>
                <a:lnTo>
                  <a:pt x="0" y="226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39295"/>
            <a:ext cx="8172136" cy="5065597"/>
            <a:chOff x="0" y="0"/>
            <a:chExt cx="2283853" cy="14156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83853" cy="1415674"/>
            </a:xfrm>
            <a:custGeom>
              <a:avLst/>
              <a:gdLst/>
              <a:ahLst/>
              <a:cxnLst/>
              <a:rect l="l" t="t" r="r" b="b"/>
              <a:pathLst>
                <a:path w="2283853" h="1415674">
                  <a:moveTo>
                    <a:pt x="0" y="0"/>
                  </a:moveTo>
                  <a:lnTo>
                    <a:pt x="2283853" y="0"/>
                  </a:lnTo>
                  <a:lnTo>
                    <a:pt x="2283853" y="1415674"/>
                  </a:lnTo>
                  <a:lnTo>
                    <a:pt x="0" y="1415674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9405" y="82145"/>
            <a:ext cx="620049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33833"/>
                </a:solidFill>
                <a:latin typeface="Recoleta Bold"/>
              </a:rPr>
              <a:t>Okula Devamın Diğer Katkıları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497637" y="14709"/>
            <a:ext cx="3348999" cy="364934"/>
            <a:chOff x="0" y="0"/>
            <a:chExt cx="2492050" cy="2715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92050" cy="271554"/>
            </a:xfrm>
            <a:custGeom>
              <a:avLst/>
              <a:gdLst/>
              <a:ahLst/>
              <a:cxnLst/>
              <a:rect l="l" t="t" r="r" b="b"/>
              <a:pathLst>
                <a:path w="2492050" h="271554">
                  <a:moveTo>
                    <a:pt x="0" y="0"/>
                  </a:moveTo>
                  <a:lnTo>
                    <a:pt x="2492050" y="0"/>
                  </a:lnTo>
                  <a:lnTo>
                    <a:pt x="2492050" y="271554"/>
                  </a:lnTo>
                  <a:lnTo>
                    <a:pt x="0" y="271554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10" name="Freeform 10"/>
          <p:cNvSpPr/>
          <p:nvPr/>
        </p:nvSpPr>
        <p:spPr>
          <a:xfrm rot="2154196">
            <a:off x="4803813" y="6217891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26785" y="4747593"/>
            <a:ext cx="4419850" cy="2567607"/>
          </a:xfrm>
          <a:custGeom>
            <a:avLst/>
            <a:gdLst/>
            <a:ahLst/>
            <a:cxnLst/>
            <a:rect l="l" t="t" r="r" b="b"/>
            <a:pathLst>
              <a:path w="4419850" h="2567607">
                <a:moveTo>
                  <a:pt x="0" y="0"/>
                </a:moveTo>
                <a:lnTo>
                  <a:pt x="4419851" y="0"/>
                </a:lnTo>
                <a:lnTo>
                  <a:pt x="4419851" y="2567607"/>
                </a:lnTo>
                <a:lnTo>
                  <a:pt x="0" y="2567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8008" b="-2394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56086" y="622222"/>
            <a:ext cx="8228222" cy="4377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</a:pPr>
            <a:endParaRPr/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 Bold"/>
              </a:rPr>
              <a:t>Sosyal ve Duygusal Gelişimi Destekleme:</a:t>
            </a:r>
            <a:r>
              <a:rPr lang="en-US" sz="1800">
                <a:solidFill>
                  <a:srgbClr val="433833"/>
                </a:solidFill>
                <a:latin typeface="Merriweather"/>
              </a:rPr>
              <a:t> Okul, bireye toplum içinde etkili iletişim kurmayı ve işbirliği yapmayı öğretir.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 Bold"/>
              </a:rPr>
              <a:t>Gelecekteki Kariyer İmkânlarını Artırma:</a:t>
            </a:r>
            <a:r>
              <a:rPr lang="en-US" sz="1800">
                <a:solidFill>
                  <a:srgbClr val="433833"/>
                </a:solidFill>
                <a:latin typeface="Merriweather"/>
              </a:rPr>
              <a:t> İyi bir eğitim, daha iyi iş fırsatlarına ve daha yüksek gelirlere erişim sağlayabilir.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 Bold"/>
              </a:rPr>
              <a:t>Sorumluluk ve Disiplin Kazandırma:</a:t>
            </a:r>
            <a:r>
              <a:rPr lang="en-US" sz="1800">
                <a:solidFill>
                  <a:srgbClr val="433833"/>
                </a:solidFill>
                <a:latin typeface="Merriweather"/>
              </a:rPr>
              <a:t> Zamanında okula gitmek ve derslere aktif bir şekilde katılmak, hayatta başarılı olmak için gereken disiplin ve sorumluluğu kazandırır.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 Bold"/>
              </a:rPr>
              <a:t>Toplumsal Katılımı Teşvik Etme:</a:t>
            </a:r>
            <a:r>
              <a:rPr lang="en-US" sz="1800">
                <a:solidFill>
                  <a:srgbClr val="433833"/>
                </a:solidFill>
                <a:latin typeface="Merriweather"/>
              </a:rPr>
              <a:t> Eğitimli bireyler, toplumdaki sorunlara çözüm bulmaya ve toplumlarını daha iyi bir yer haline getirmeye katkıda bulunabilirler.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405" y="1180996"/>
            <a:ext cx="398470" cy="226132"/>
          </a:xfrm>
          <a:custGeom>
            <a:avLst/>
            <a:gdLst/>
            <a:ahLst/>
            <a:cxnLst/>
            <a:rect l="l" t="t" r="r" b="b"/>
            <a:pathLst>
              <a:path w="398470" h="226132">
                <a:moveTo>
                  <a:pt x="0" y="0"/>
                </a:moveTo>
                <a:lnTo>
                  <a:pt x="398470" y="0"/>
                </a:lnTo>
                <a:lnTo>
                  <a:pt x="398470" y="226132"/>
                </a:lnTo>
                <a:lnTo>
                  <a:pt x="0" y="226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2736" y="561954"/>
            <a:ext cx="8058689" cy="6021726"/>
            <a:chOff x="0" y="0"/>
            <a:chExt cx="1691784" cy="12641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1784" cy="1264158"/>
            </a:xfrm>
            <a:custGeom>
              <a:avLst/>
              <a:gdLst/>
              <a:ahLst/>
              <a:cxnLst/>
              <a:rect l="l" t="t" r="r" b="b"/>
              <a:pathLst>
                <a:path w="1691784" h="1264158">
                  <a:moveTo>
                    <a:pt x="0" y="0"/>
                  </a:moveTo>
                  <a:lnTo>
                    <a:pt x="1691784" y="0"/>
                  </a:lnTo>
                  <a:lnTo>
                    <a:pt x="1691784" y="1264158"/>
                  </a:lnTo>
                  <a:lnTo>
                    <a:pt x="0" y="1264158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 rot="2154196">
            <a:off x="7596767" y="5120640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96909" y="2597105"/>
            <a:ext cx="3856691" cy="2853120"/>
          </a:xfrm>
          <a:custGeom>
            <a:avLst/>
            <a:gdLst/>
            <a:ahLst/>
            <a:cxnLst/>
            <a:rect l="l" t="t" r="r" b="b"/>
            <a:pathLst>
              <a:path w="3856691" h="2853120">
                <a:moveTo>
                  <a:pt x="0" y="0"/>
                </a:moveTo>
                <a:lnTo>
                  <a:pt x="3856691" y="0"/>
                </a:lnTo>
                <a:lnTo>
                  <a:pt x="3856691" y="2853120"/>
                </a:lnTo>
                <a:lnTo>
                  <a:pt x="0" y="28531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03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49405" y="2179510"/>
            <a:ext cx="5841996" cy="325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325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Kısa ve uzun vadeli hedefler belirlemek</a:t>
            </a:r>
          </a:p>
          <a:p>
            <a:pPr marL="388620" lvl="1" indent="-194310" algn="l">
              <a:lnSpc>
                <a:spcPts val="325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İlgili ve anlamlı ders/meslek/alan seçmek</a:t>
            </a:r>
          </a:p>
          <a:p>
            <a:pPr marL="388620" lvl="1" indent="-194310" algn="l">
              <a:lnSpc>
                <a:spcPts val="325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Arkadaşlarla destek grubu oluşturmak</a:t>
            </a:r>
          </a:p>
          <a:p>
            <a:pPr marL="388620" lvl="1" indent="-194310" algn="l">
              <a:lnSpc>
                <a:spcPts val="325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Başarılarınızı kutlamak</a:t>
            </a:r>
          </a:p>
          <a:p>
            <a:pPr marL="388620" lvl="1" indent="-194310" algn="l">
              <a:lnSpc>
                <a:spcPts val="325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Kendine inanmak</a:t>
            </a:r>
          </a:p>
          <a:p>
            <a:pPr marL="388620" lvl="1" indent="-194310" algn="l">
              <a:lnSpc>
                <a:spcPts val="325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Dengeli bir yaşam tarzı için çaba göstermek </a:t>
            </a:r>
          </a:p>
          <a:p>
            <a:pPr marL="388620" lvl="1" indent="-194310" algn="l">
              <a:lnSpc>
                <a:spcPts val="325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Zaman yönetimini iyi kullanmak</a:t>
            </a:r>
          </a:p>
          <a:p>
            <a:pPr marL="388620" lvl="1" indent="-194310" algn="l">
              <a:lnSpc>
                <a:spcPts val="3258"/>
              </a:lnSpc>
              <a:buFont typeface="Arial"/>
              <a:buChar char="•"/>
            </a:pPr>
            <a:r>
              <a:rPr lang="en-US" sz="1800">
                <a:solidFill>
                  <a:srgbClr val="433833"/>
                </a:solidFill>
                <a:latin typeface="Merriweather"/>
              </a:rPr>
              <a:t>İyi iletişim kurmak</a:t>
            </a:r>
          </a:p>
        </p:txBody>
      </p:sp>
      <p:sp>
        <p:nvSpPr>
          <p:cNvPr id="12" name="Freeform 12"/>
          <p:cNvSpPr/>
          <p:nvPr/>
        </p:nvSpPr>
        <p:spPr>
          <a:xfrm>
            <a:off x="2354272" y="5764340"/>
            <a:ext cx="2522528" cy="1053155"/>
          </a:xfrm>
          <a:custGeom>
            <a:avLst/>
            <a:gdLst/>
            <a:ahLst/>
            <a:cxnLst/>
            <a:rect l="l" t="t" r="r" b="b"/>
            <a:pathLst>
              <a:path w="2522528" h="1053155">
                <a:moveTo>
                  <a:pt x="0" y="0"/>
                </a:moveTo>
                <a:lnTo>
                  <a:pt x="2522528" y="0"/>
                </a:lnTo>
                <a:lnTo>
                  <a:pt x="2522528" y="1053155"/>
                </a:lnTo>
                <a:lnTo>
                  <a:pt x="0" y="1053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48640" y="854458"/>
            <a:ext cx="7692785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4E5C1D"/>
                </a:solidFill>
                <a:latin typeface="Recoleta Bold"/>
              </a:rPr>
              <a:t>Okula Devam Etme Motivasyonunuzu Arttırmak İçin Birkaç Öneri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6847" y="731520"/>
            <a:ext cx="6119906" cy="5852160"/>
          </a:xfrm>
          <a:custGeom>
            <a:avLst/>
            <a:gdLst/>
            <a:ahLst/>
            <a:cxnLst/>
            <a:rect l="l" t="t" r="r" b="b"/>
            <a:pathLst>
              <a:path w="6119906" h="5852160">
                <a:moveTo>
                  <a:pt x="0" y="0"/>
                </a:moveTo>
                <a:lnTo>
                  <a:pt x="6119906" y="0"/>
                </a:lnTo>
                <a:lnTo>
                  <a:pt x="6119906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54093" y="2525597"/>
            <a:ext cx="3077413" cy="347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7"/>
              </a:lnSpc>
            </a:pPr>
            <a:r>
              <a:rPr lang="en-US" sz="4919">
                <a:solidFill>
                  <a:srgbClr val="000000"/>
                </a:solidFill>
                <a:latin typeface="Hatter Dirt"/>
              </a:rPr>
              <a:t>Dinlediğiniz İçin Teşekkürler </a:t>
            </a:r>
          </a:p>
        </p:txBody>
      </p:sp>
      <p:sp>
        <p:nvSpPr>
          <p:cNvPr id="4" name="Freeform 4"/>
          <p:cNvSpPr/>
          <p:nvPr/>
        </p:nvSpPr>
        <p:spPr>
          <a:xfrm rot="2154196">
            <a:off x="8621408" y="-337906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-142587"/>
            <a:ext cx="4876800" cy="388332"/>
            <a:chOff x="0" y="0"/>
            <a:chExt cx="1913890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819119" y="7068503"/>
            <a:ext cx="4876800" cy="493395"/>
            <a:chOff x="0" y="0"/>
            <a:chExt cx="1913890" cy="19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3632"/>
            </a:xfrm>
            <a:custGeom>
              <a:avLst/>
              <a:gdLst/>
              <a:ahLst/>
              <a:cxnLst/>
              <a:rect l="l" t="t" r="r" b="b"/>
              <a:pathLst>
                <a:path w="1913890" h="193632">
                  <a:moveTo>
                    <a:pt x="0" y="0"/>
                  </a:moveTo>
                  <a:lnTo>
                    <a:pt x="1913890" y="0"/>
                  </a:lnTo>
                  <a:lnTo>
                    <a:pt x="1913890" y="193632"/>
                  </a:lnTo>
                  <a:lnTo>
                    <a:pt x="0" y="193632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651377" y="1681652"/>
            <a:ext cx="6786305" cy="4902028"/>
            <a:chOff x="0" y="0"/>
            <a:chExt cx="3416338" cy="21576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16338" cy="2157699"/>
            </a:xfrm>
            <a:custGeom>
              <a:avLst/>
              <a:gdLst/>
              <a:ahLst/>
              <a:cxnLst/>
              <a:rect l="l" t="t" r="r" b="b"/>
              <a:pathLst>
                <a:path w="3416338" h="2157699">
                  <a:moveTo>
                    <a:pt x="0" y="0"/>
                  </a:moveTo>
                  <a:lnTo>
                    <a:pt x="3416338" y="0"/>
                  </a:lnTo>
                  <a:lnTo>
                    <a:pt x="3416338" y="2157699"/>
                  </a:lnTo>
                  <a:lnTo>
                    <a:pt x="0" y="2157699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sp>
        <p:nvSpPr>
          <p:cNvPr id="8" name="Freeform 8"/>
          <p:cNvSpPr/>
          <p:nvPr/>
        </p:nvSpPr>
        <p:spPr>
          <a:xfrm rot="2154196">
            <a:off x="7596767" y="5120640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474352"/>
            <a:ext cx="3018095" cy="5852160"/>
          </a:xfrm>
          <a:custGeom>
            <a:avLst/>
            <a:gdLst/>
            <a:ahLst/>
            <a:cxnLst/>
            <a:rect l="l" t="t" r="r" b="b"/>
            <a:pathLst>
              <a:path w="3018095" h="5852160">
                <a:moveTo>
                  <a:pt x="0" y="0"/>
                </a:moveTo>
                <a:lnTo>
                  <a:pt x="3018095" y="0"/>
                </a:lnTo>
                <a:lnTo>
                  <a:pt x="3018095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1268" t="-2008" b="-200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01530" y="2790604"/>
            <a:ext cx="6547772" cy="317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</a:pPr>
            <a:endParaRPr dirty="0"/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Okul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,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bireylerin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akademik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bilgi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ve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becerilerini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geliştirdikleri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,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sosyal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ve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kişisel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gelişimlerine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katkıda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bulunan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önemli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bir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kurumdur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.</a:t>
            </a:r>
          </a:p>
          <a:p>
            <a:pPr algn="l">
              <a:lnSpc>
                <a:spcPts val="3168"/>
              </a:lnSpc>
            </a:pPr>
            <a:endParaRPr lang="en-US" sz="1800" dirty="0">
              <a:solidFill>
                <a:srgbClr val="433833"/>
              </a:solidFill>
              <a:latin typeface="Merriweather"/>
            </a:endParaRP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Okul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,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disiplin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,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sorumluluk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,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işbirliği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ve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iletişim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gibi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temel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becerilerin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yanı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sıra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değerler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ve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etik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ilkeler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 de </a:t>
            </a:r>
            <a:r>
              <a:rPr lang="en-US" sz="1800" dirty="0" err="1">
                <a:solidFill>
                  <a:srgbClr val="433833"/>
                </a:solidFill>
                <a:latin typeface="Merriweather"/>
              </a:rPr>
              <a:t>öğretir</a:t>
            </a:r>
            <a:r>
              <a:rPr lang="en-US" sz="1800" dirty="0">
                <a:solidFill>
                  <a:srgbClr val="433833"/>
                </a:solidFill>
                <a:latin typeface="Merriweather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32361" y="1749889"/>
            <a:ext cx="268887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E5C1D"/>
                </a:solidFill>
                <a:latin typeface="Recoleta Bold"/>
              </a:rPr>
              <a:t>Okul Kavramı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6374" y="287832"/>
            <a:ext cx="8287507" cy="6736119"/>
            <a:chOff x="0" y="0"/>
            <a:chExt cx="3168683" cy="25755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68683" cy="2575519"/>
            </a:xfrm>
            <a:custGeom>
              <a:avLst/>
              <a:gdLst/>
              <a:ahLst/>
              <a:cxnLst/>
              <a:rect l="l" t="t" r="r" b="b"/>
              <a:pathLst>
                <a:path w="3168683" h="2575519">
                  <a:moveTo>
                    <a:pt x="0" y="0"/>
                  </a:moveTo>
                  <a:lnTo>
                    <a:pt x="3168683" y="0"/>
                  </a:lnTo>
                  <a:lnTo>
                    <a:pt x="3168683" y="2575519"/>
                  </a:lnTo>
                  <a:lnTo>
                    <a:pt x="0" y="2575519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04683" y="879777"/>
            <a:ext cx="7377522" cy="500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9253" lvl="1" indent="-194627" algn="l">
              <a:lnSpc>
                <a:spcPts val="3335"/>
              </a:lnSpc>
              <a:buFont typeface="Arial"/>
              <a:buChar char="•"/>
            </a:pPr>
            <a:r>
              <a:rPr lang="en-US" sz="1802">
                <a:solidFill>
                  <a:srgbClr val="433833"/>
                </a:solidFill>
                <a:latin typeface="Merriweather"/>
              </a:rPr>
              <a:t>Okul, akademik başarının yanı sıra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kişisel gelişimi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de kapsar.</a:t>
            </a:r>
          </a:p>
          <a:p>
            <a:pPr marL="389253" lvl="1" indent="-194627" algn="l">
              <a:lnSpc>
                <a:spcPts val="3335"/>
              </a:lnSpc>
              <a:buFont typeface="Arial"/>
              <a:buChar char="•"/>
            </a:pPr>
            <a:r>
              <a:rPr lang="en-US" sz="1802">
                <a:solidFill>
                  <a:srgbClr val="433833"/>
                </a:solidFill>
                <a:latin typeface="Merriweather"/>
              </a:rPr>
              <a:t>Temel becerilerin yanı sıra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problem çözme, eleştirel düşünme ve karar verme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gibi önemli yetileri de öğretir.</a:t>
            </a:r>
          </a:p>
          <a:p>
            <a:pPr marL="389253" lvl="1" indent="-194627" algn="l">
              <a:lnSpc>
                <a:spcPts val="3335"/>
              </a:lnSpc>
              <a:buFont typeface="Arial"/>
              <a:buChar char="•"/>
            </a:pPr>
            <a:r>
              <a:rPr lang="en-US" sz="1802">
                <a:solidFill>
                  <a:srgbClr val="433833"/>
                </a:solidFill>
                <a:latin typeface="Merriweather"/>
              </a:rPr>
              <a:t>Arkadaşlık kurma,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işbirliği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yapma ve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empati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gibi beceriler okul ortamında edinilir.</a:t>
            </a:r>
          </a:p>
          <a:p>
            <a:pPr marL="389253" lvl="1" indent="-194627" algn="l">
              <a:lnSpc>
                <a:spcPts val="3335"/>
              </a:lnSpc>
              <a:buFont typeface="Arial"/>
              <a:buChar char="•"/>
            </a:pPr>
            <a:r>
              <a:rPr lang="en-US" sz="1802">
                <a:solidFill>
                  <a:srgbClr val="433833"/>
                </a:solidFill>
                <a:latin typeface="Merriweather"/>
              </a:rPr>
              <a:t>Toplumdaki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görev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ve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sorumlulukları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anlamak için fırsatlar sunar.</a:t>
            </a:r>
          </a:p>
          <a:p>
            <a:pPr marL="389253" lvl="1" indent="-194627" algn="l">
              <a:lnSpc>
                <a:spcPts val="3335"/>
              </a:lnSpc>
              <a:buFont typeface="Arial"/>
              <a:buChar char="•"/>
            </a:pPr>
            <a:r>
              <a:rPr lang="en-US" sz="1802">
                <a:solidFill>
                  <a:srgbClr val="433833"/>
                </a:solidFill>
                <a:latin typeface="Merriweather"/>
              </a:rPr>
              <a:t>Bunlar; demokratik değerler,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adalet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ve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eşitlik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gibi konuları içerir.</a:t>
            </a:r>
          </a:p>
          <a:p>
            <a:pPr marL="389253" lvl="1" indent="-194627" algn="l">
              <a:lnSpc>
                <a:spcPts val="3335"/>
              </a:lnSpc>
              <a:buFont typeface="Arial"/>
              <a:buChar char="•"/>
            </a:pPr>
            <a:r>
              <a:rPr lang="en-US" sz="1802">
                <a:solidFill>
                  <a:srgbClr val="433833"/>
                </a:solidFill>
                <a:latin typeface="Merriweather"/>
              </a:rPr>
              <a:t>Okulun önemi, bireylerin </a:t>
            </a:r>
            <a:r>
              <a:rPr lang="en-US" sz="1802">
                <a:solidFill>
                  <a:srgbClr val="433833"/>
                </a:solidFill>
                <a:latin typeface="Merriweather Bold"/>
              </a:rPr>
              <a:t>kariyer fırsatlarını</a:t>
            </a:r>
            <a:r>
              <a:rPr lang="en-US" sz="1802">
                <a:solidFill>
                  <a:srgbClr val="433833"/>
                </a:solidFill>
                <a:latin typeface="Merriweather"/>
              </a:rPr>
              <a:t> artırmasıyla da ilgilidir. İyi bir eğitim almak, daha iyi iş fırsatlarına ve daha yüksek gelirlere erişim sağlayabilir.</a:t>
            </a:r>
          </a:p>
        </p:txBody>
      </p:sp>
      <p:sp>
        <p:nvSpPr>
          <p:cNvPr id="9" name="Freeform 9"/>
          <p:cNvSpPr/>
          <p:nvPr/>
        </p:nvSpPr>
        <p:spPr>
          <a:xfrm rot="2154196">
            <a:off x="8040738" y="715324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60625" y="5613352"/>
            <a:ext cx="2673936" cy="1701848"/>
          </a:xfrm>
          <a:custGeom>
            <a:avLst/>
            <a:gdLst/>
            <a:ahLst/>
            <a:cxnLst/>
            <a:rect l="l" t="t" r="r" b="b"/>
            <a:pathLst>
              <a:path w="2673936" h="1701848">
                <a:moveTo>
                  <a:pt x="0" y="0"/>
                </a:moveTo>
                <a:lnTo>
                  <a:pt x="2673936" y="0"/>
                </a:lnTo>
                <a:lnTo>
                  <a:pt x="2673936" y="1701848"/>
                </a:lnTo>
                <a:lnTo>
                  <a:pt x="0" y="1701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40" b="-2340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04683" y="230682"/>
            <a:ext cx="203371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E5C1D"/>
                </a:solidFill>
                <a:latin typeface="Recoleta Bold"/>
              </a:rPr>
              <a:t>Ayrıca;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1520"/>
            <a:ext cx="5886969" cy="5281364"/>
            <a:chOff x="0" y="0"/>
            <a:chExt cx="3304186" cy="29642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4186" cy="2964277"/>
            </a:xfrm>
            <a:custGeom>
              <a:avLst/>
              <a:gdLst/>
              <a:ahLst/>
              <a:cxnLst/>
              <a:rect l="l" t="t" r="r" b="b"/>
              <a:pathLst>
                <a:path w="3304186" h="2964277">
                  <a:moveTo>
                    <a:pt x="0" y="0"/>
                  </a:moveTo>
                  <a:lnTo>
                    <a:pt x="3304186" y="0"/>
                  </a:lnTo>
                  <a:lnTo>
                    <a:pt x="3304186" y="2964277"/>
                  </a:lnTo>
                  <a:lnTo>
                    <a:pt x="0" y="2964277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 rot="2154196">
            <a:off x="7596767" y="5120640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22167" y="849039"/>
            <a:ext cx="3368423" cy="5046326"/>
          </a:xfrm>
          <a:custGeom>
            <a:avLst/>
            <a:gdLst/>
            <a:ahLst/>
            <a:cxnLst/>
            <a:rect l="l" t="t" r="r" b="b"/>
            <a:pathLst>
              <a:path w="3368423" h="5046326">
                <a:moveTo>
                  <a:pt x="0" y="0"/>
                </a:moveTo>
                <a:lnTo>
                  <a:pt x="3368423" y="0"/>
                </a:lnTo>
                <a:lnTo>
                  <a:pt x="3368423" y="5046326"/>
                </a:lnTo>
                <a:lnTo>
                  <a:pt x="0" y="5046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9172" y="1062590"/>
            <a:ext cx="462505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E5C1D"/>
                </a:solidFill>
                <a:latin typeface="Recoleta Bold"/>
              </a:rPr>
              <a:t>Kurallar ve Disiplin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816679"/>
            <a:ext cx="5708788" cy="357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9052" lvl="1" indent="-194526" algn="l">
              <a:lnSpc>
                <a:spcPts val="3171"/>
              </a:lnSpc>
              <a:buFont typeface="Arial"/>
              <a:buChar char="•"/>
            </a:pPr>
            <a:r>
              <a:rPr lang="en-US" sz="1802">
                <a:solidFill>
                  <a:srgbClr val="000000"/>
                </a:solidFill>
                <a:latin typeface="Merriweather"/>
              </a:rPr>
              <a:t>Okullarda kuralların ve disiplinin olması, öğrencilerin güvenliğini ve öğrenme ortamının sağlıklı işleyişini sağlar.</a:t>
            </a:r>
          </a:p>
          <a:p>
            <a:pPr algn="l">
              <a:lnSpc>
                <a:spcPts val="3171"/>
              </a:lnSpc>
            </a:pPr>
            <a:endParaRPr lang="en-US" sz="1802">
              <a:solidFill>
                <a:srgbClr val="000000"/>
              </a:solidFill>
              <a:latin typeface="Merriweather"/>
            </a:endParaRPr>
          </a:p>
          <a:p>
            <a:pPr marL="389052" lvl="1" indent="-194526" algn="l">
              <a:lnSpc>
                <a:spcPts val="3171"/>
              </a:lnSpc>
              <a:buFont typeface="Arial"/>
              <a:buChar char="•"/>
            </a:pPr>
            <a:r>
              <a:rPr lang="en-US" sz="1802">
                <a:solidFill>
                  <a:srgbClr val="000000"/>
                </a:solidFill>
                <a:latin typeface="Merriweather"/>
              </a:rPr>
              <a:t>Disiplin, öğrencilerin kurallara uyumlu davranmalarını sağlamak için uygulanan bir sistemdir.Disiplin, öğrencilerin sorumluluklarını öğrenmelerine ve davranışlarını yönetmelerine yardımcı olur.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22660" y="3411779"/>
            <a:ext cx="5275932" cy="3515089"/>
          </a:xfrm>
          <a:custGeom>
            <a:avLst/>
            <a:gdLst/>
            <a:ahLst/>
            <a:cxnLst/>
            <a:rect l="l" t="t" r="r" b="b"/>
            <a:pathLst>
              <a:path w="5275932" h="3515089">
                <a:moveTo>
                  <a:pt x="0" y="0"/>
                </a:moveTo>
                <a:lnTo>
                  <a:pt x="5275931" y="0"/>
                </a:lnTo>
                <a:lnTo>
                  <a:pt x="5275931" y="3515089"/>
                </a:lnTo>
                <a:lnTo>
                  <a:pt x="0" y="3515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4320" y="900122"/>
            <a:ext cx="6786305" cy="3976677"/>
            <a:chOff x="0" y="0"/>
            <a:chExt cx="3572588" cy="16994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72588" cy="1699424"/>
            </a:xfrm>
            <a:custGeom>
              <a:avLst/>
              <a:gdLst/>
              <a:ahLst/>
              <a:cxnLst/>
              <a:rect l="l" t="t" r="r" b="b"/>
              <a:pathLst>
                <a:path w="3572588" h="1699424">
                  <a:moveTo>
                    <a:pt x="0" y="0"/>
                  </a:moveTo>
                  <a:lnTo>
                    <a:pt x="3572588" y="0"/>
                  </a:lnTo>
                  <a:lnTo>
                    <a:pt x="3572588" y="1699424"/>
                  </a:lnTo>
                  <a:lnTo>
                    <a:pt x="0" y="1699424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 rot="2154196">
            <a:off x="7596767" y="5120640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9221" y="842973"/>
            <a:ext cx="372701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4E5C1D"/>
                </a:solidFill>
                <a:latin typeface="Recoleta Bold"/>
              </a:rPr>
              <a:t>Okul Kuralları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1322" y="1489720"/>
            <a:ext cx="6032302" cy="235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8231" lvl="1" indent="-189115" algn="l">
              <a:lnSpc>
                <a:spcPts val="3188"/>
              </a:lnSpc>
              <a:buFont typeface="Arial"/>
              <a:buChar char="•"/>
            </a:pPr>
            <a:r>
              <a:rPr lang="en-US" sz="1751">
                <a:solidFill>
                  <a:srgbClr val="433833"/>
                </a:solidFill>
                <a:latin typeface="Merriweather"/>
              </a:rPr>
              <a:t>Okula zamanında gelip, zamanında gitmek.</a:t>
            </a:r>
          </a:p>
          <a:p>
            <a:pPr marL="378231" lvl="1" indent="-189115" algn="l">
              <a:lnSpc>
                <a:spcPts val="3188"/>
              </a:lnSpc>
              <a:buFont typeface="Arial"/>
              <a:buChar char="•"/>
            </a:pPr>
            <a:r>
              <a:rPr lang="en-US" sz="1751">
                <a:solidFill>
                  <a:srgbClr val="433833"/>
                </a:solidFill>
                <a:latin typeface="Merriweather"/>
              </a:rPr>
              <a:t>Okullarda yapılan törenlere ve etkinliklere katılmak</a:t>
            </a:r>
          </a:p>
          <a:p>
            <a:pPr marL="378231" lvl="1" indent="-189115" algn="l">
              <a:lnSpc>
                <a:spcPts val="3188"/>
              </a:lnSpc>
              <a:buFont typeface="Arial"/>
              <a:buChar char="•"/>
            </a:pPr>
            <a:r>
              <a:rPr lang="en-US" sz="1751">
                <a:solidFill>
                  <a:srgbClr val="433833"/>
                </a:solidFill>
                <a:latin typeface="Merriweather"/>
              </a:rPr>
              <a:t>Öğrenci olarak okuldaki sorumluluklarını bilmek</a:t>
            </a:r>
          </a:p>
          <a:p>
            <a:pPr marL="378231" lvl="1" indent="-189115" algn="l">
              <a:lnSpc>
                <a:spcPts val="3188"/>
              </a:lnSpc>
              <a:buFont typeface="Arial"/>
              <a:buChar char="•"/>
            </a:pPr>
            <a:r>
              <a:rPr lang="en-US" sz="1751">
                <a:solidFill>
                  <a:srgbClr val="433833"/>
                </a:solidFill>
                <a:latin typeface="Merriweather"/>
              </a:rPr>
              <a:t>Kendine ve başkalarına saygılı olmak</a:t>
            </a:r>
          </a:p>
          <a:p>
            <a:pPr marL="378231" lvl="1" indent="-189115" algn="l">
              <a:lnSpc>
                <a:spcPts val="3188"/>
              </a:lnSpc>
              <a:buFont typeface="Arial"/>
              <a:buChar char="•"/>
            </a:pPr>
            <a:r>
              <a:rPr lang="en-US" sz="1751">
                <a:solidFill>
                  <a:srgbClr val="433833"/>
                </a:solidFill>
                <a:latin typeface="Merriweather"/>
              </a:rPr>
              <a:t>Ortak alınan kararlara uymak</a:t>
            </a:r>
          </a:p>
          <a:p>
            <a:pPr marL="378231" lvl="1" indent="-189115" algn="l">
              <a:lnSpc>
                <a:spcPts val="3188"/>
              </a:lnSpc>
              <a:buFont typeface="Arial"/>
              <a:buChar char="•"/>
            </a:pPr>
            <a:r>
              <a:rPr lang="en-US" sz="1751">
                <a:solidFill>
                  <a:srgbClr val="433833"/>
                </a:solidFill>
                <a:latin typeface="Merriweather"/>
              </a:rPr>
              <a:t>Okul eşyalarına zarar vermemek v.b.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80" y="1401662"/>
            <a:ext cx="5096965" cy="2858558"/>
            <a:chOff x="0" y="0"/>
            <a:chExt cx="4914470" cy="27562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4470" cy="2756208"/>
            </a:xfrm>
            <a:custGeom>
              <a:avLst/>
              <a:gdLst/>
              <a:ahLst/>
              <a:cxnLst/>
              <a:rect l="l" t="t" r="r" b="b"/>
              <a:pathLst>
                <a:path w="4914470" h="2756208">
                  <a:moveTo>
                    <a:pt x="0" y="0"/>
                  </a:moveTo>
                  <a:lnTo>
                    <a:pt x="4914470" y="0"/>
                  </a:lnTo>
                  <a:lnTo>
                    <a:pt x="4914470" y="2756208"/>
                  </a:lnTo>
                  <a:lnTo>
                    <a:pt x="0" y="2756208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 rot="2154196">
            <a:off x="7596767" y="5120640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4006" y="2509596"/>
            <a:ext cx="4520555" cy="3501249"/>
          </a:xfrm>
          <a:custGeom>
            <a:avLst/>
            <a:gdLst/>
            <a:ahLst/>
            <a:cxnLst/>
            <a:rect l="l" t="t" r="r" b="b"/>
            <a:pathLst>
              <a:path w="4520555" h="3501249">
                <a:moveTo>
                  <a:pt x="0" y="0"/>
                </a:moveTo>
                <a:lnTo>
                  <a:pt x="4520555" y="0"/>
                </a:lnTo>
                <a:lnTo>
                  <a:pt x="4520555" y="3501249"/>
                </a:lnTo>
                <a:lnTo>
                  <a:pt x="0" y="3501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625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69712" y="4413912"/>
            <a:ext cx="2829702" cy="2359264"/>
          </a:xfrm>
          <a:custGeom>
            <a:avLst/>
            <a:gdLst/>
            <a:ahLst/>
            <a:cxnLst/>
            <a:rect l="l" t="t" r="r" b="b"/>
            <a:pathLst>
              <a:path w="2829702" h="2359264">
                <a:moveTo>
                  <a:pt x="0" y="0"/>
                </a:moveTo>
                <a:lnTo>
                  <a:pt x="2829702" y="0"/>
                </a:lnTo>
                <a:lnTo>
                  <a:pt x="2829702" y="2359264"/>
                </a:lnTo>
                <a:lnTo>
                  <a:pt x="0" y="23592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1526" y="2395296"/>
            <a:ext cx="5070012" cy="117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5"/>
              </a:lnSpc>
            </a:pPr>
            <a:r>
              <a:rPr lang="en-US" sz="1796">
                <a:solidFill>
                  <a:srgbClr val="000000"/>
                </a:solidFill>
                <a:latin typeface="Merriweather Bold"/>
              </a:rPr>
              <a:t>Devamsızlık</a:t>
            </a:r>
            <a:r>
              <a:rPr lang="en-US" sz="1796">
                <a:solidFill>
                  <a:srgbClr val="000000"/>
                </a:solidFill>
                <a:latin typeface="Merriweather"/>
              </a:rPr>
              <a:t>, öğrencinin belirli bir süre boyunca okula katılmaması veya derslere devam etmemesi durumunu ifade eder.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1607" y="1637224"/>
            <a:ext cx="2568625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4E5C1D"/>
                </a:solidFill>
                <a:latin typeface="Recoleta Bold"/>
              </a:rPr>
              <a:t>DEVAMSIZLIK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5739" y="485232"/>
            <a:ext cx="5847861" cy="5809661"/>
            <a:chOff x="0" y="0"/>
            <a:chExt cx="1667827" cy="1656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7826" cy="1656932"/>
            </a:xfrm>
            <a:custGeom>
              <a:avLst/>
              <a:gdLst/>
              <a:ahLst/>
              <a:cxnLst/>
              <a:rect l="l" t="t" r="r" b="b"/>
              <a:pathLst>
                <a:path w="1667826" h="1656932">
                  <a:moveTo>
                    <a:pt x="0" y="0"/>
                  </a:moveTo>
                  <a:lnTo>
                    <a:pt x="1667826" y="0"/>
                  </a:lnTo>
                  <a:lnTo>
                    <a:pt x="1667826" y="1656932"/>
                  </a:lnTo>
                  <a:lnTo>
                    <a:pt x="0" y="1656932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1715335"/>
            <a:ext cx="4110292" cy="3349454"/>
          </a:xfrm>
          <a:custGeom>
            <a:avLst/>
            <a:gdLst/>
            <a:ahLst/>
            <a:cxnLst/>
            <a:rect l="l" t="t" r="r" b="b"/>
            <a:pathLst>
              <a:path w="4110292" h="3349454">
                <a:moveTo>
                  <a:pt x="0" y="0"/>
                </a:moveTo>
                <a:lnTo>
                  <a:pt x="4110292" y="0"/>
                </a:lnTo>
                <a:lnTo>
                  <a:pt x="4110292" y="3349454"/>
                </a:lnTo>
                <a:lnTo>
                  <a:pt x="0" y="334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459" r="-1541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12187" y="1610560"/>
            <a:ext cx="5550159" cy="4377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Gecikme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: Öğrencinin ders başlama saatinde okulda olmaması.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Gelmemek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: Öğrencinin hiç gelmemesi.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Erken Ayrılma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: Öğrencinin ders süresi içinde okuldan ayrılması.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Mazeretsiz Devamsızlık: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 Öğrencinin, okul tarafından kabul edilen bir mazereti olmadan devamsızlık yapması.</a:t>
            </a:r>
          </a:p>
          <a:p>
            <a:pPr marL="388620" lvl="1" indent="-194310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Mazeretli Devamsızlık: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 Öğrencinin, okul tarafından kabul edilen bir mazereti olması nedeniyle devamsızlık yapması.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07911" y="674370"/>
            <a:ext cx="386164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E5C1D"/>
                </a:solidFill>
                <a:latin typeface="Recoleta Bold"/>
              </a:rPr>
              <a:t>Devamsızlık Türleri</a:t>
            </a:r>
            <a:r>
              <a:rPr lang="en-US" sz="3200">
                <a:solidFill>
                  <a:srgbClr val="000000"/>
                </a:solidFill>
                <a:latin typeface="Recoleta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1173"/>
            <a:ext cx="7531635" cy="5699315"/>
            <a:chOff x="0" y="0"/>
            <a:chExt cx="2148044" cy="16254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8043" cy="1625461"/>
            </a:xfrm>
            <a:custGeom>
              <a:avLst/>
              <a:gdLst/>
              <a:ahLst/>
              <a:cxnLst/>
              <a:rect l="l" t="t" r="r" b="b"/>
              <a:pathLst>
                <a:path w="2148043" h="1625461">
                  <a:moveTo>
                    <a:pt x="0" y="0"/>
                  </a:moveTo>
                  <a:lnTo>
                    <a:pt x="2148043" y="0"/>
                  </a:lnTo>
                  <a:lnTo>
                    <a:pt x="2148043" y="1625461"/>
                  </a:lnTo>
                  <a:lnTo>
                    <a:pt x="0" y="1625461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876800" y="-9241"/>
            <a:ext cx="4857761" cy="297074"/>
            <a:chOff x="0" y="0"/>
            <a:chExt cx="249205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92050" cy="152400"/>
            </a:xfrm>
            <a:custGeom>
              <a:avLst/>
              <a:gdLst/>
              <a:ahLst/>
              <a:cxnLst/>
              <a:rect l="l" t="t" r="r" b="b"/>
              <a:pathLst>
                <a:path w="2492050" h="152400">
                  <a:moveTo>
                    <a:pt x="0" y="0"/>
                  </a:moveTo>
                  <a:lnTo>
                    <a:pt x="2492050" y="0"/>
                  </a:lnTo>
                  <a:lnTo>
                    <a:pt x="24920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26868"/>
            <a:ext cx="4876800" cy="388332"/>
            <a:chOff x="0" y="0"/>
            <a:chExt cx="1913890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 rot="2154196">
            <a:off x="7596767" y="5120640"/>
            <a:ext cx="3387647" cy="2926080"/>
          </a:xfrm>
          <a:custGeom>
            <a:avLst/>
            <a:gdLst/>
            <a:ahLst/>
            <a:cxnLst/>
            <a:rect l="l" t="t" r="r" b="b"/>
            <a:pathLst>
              <a:path w="3387647" h="2926080">
                <a:moveTo>
                  <a:pt x="0" y="0"/>
                </a:moveTo>
                <a:lnTo>
                  <a:pt x="3387647" y="0"/>
                </a:lnTo>
                <a:lnTo>
                  <a:pt x="338764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92177" y="1210437"/>
            <a:ext cx="7152803" cy="478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3222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Motivasyon eksikliği: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 Öğrencilerin derslere ilgisizlikleri veya amaçlarına ulaşma konusundaki güvensizlikleri </a:t>
            </a:r>
          </a:p>
          <a:p>
            <a:pPr marL="388620" lvl="1" indent="-194310" algn="l">
              <a:lnSpc>
                <a:spcPts val="3222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Aile sorunları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: Aile içi problemler, boşanma, ev içi şiddet gibi faktörler </a:t>
            </a:r>
          </a:p>
          <a:p>
            <a:pPr marL="388620" lvl="1" indent="-194310" algn="l">
              <a:lnSpc>
                <a:spcPts val="3222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Sağlık problemleri: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 Kronik hastalıklar, ruh sağlığı sorunları veya fiziksel rahatsızlıklar </a:t>
            </a:r>
          </a:p>
          <a:p>
            <a:pPr marL="388620" lvl="1" indent="-194310" algn="l">
              <a:lnSpc>
                <a:spcPts val="3222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Akademik zorluklar: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 Derslerde başarısız olmak veya ders materyalini anlamakta zorlanmak</a:t>
            </a:r>
          </a:p>
          <a:p>
            <a:pPr marL="388620" lvl="1" indent="-194310" algn="l">
              <a:lnSpc>
                <a:spcPts val="3222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Sosyal faktörler: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 Öğrenciler arasındaki çatışmalar, zorbalık, arkadaşlık ilişkilerinde sorunlar </a:t>
            </a:r>
          </a:p>
          <a:p>
            <a:pPr marL="388620" lvl="1" indent="-194310" algn="l">
              <a:lnSpc>
                <a:spcPts val="3222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 Bold"/>
              </a:rPr>
              <a:t>Ekonomik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 zorluklar ve ailenin maddi desteği eksikliği</a:t>
            </a:r>
          </a:p>
          <a:p>
            <a:pPr algn="l">
              <a:lnSpc>
                <a:spcPts val="3222"/>
              </a:lnSpc>
            </a:pPr>
            <a:endParaRPr lang="en-US" sz="1800">
              <a:solidFill>
                <a:srgbClr val="000000"/>
              </a:solidFill>
              <a:latin typeface="Merriweather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817215" y="4911740"/>
            <a:ext cx="2936385" cy="3004613"/>
          </a:xfrm>
          <a:custGeom>
            <a:avLst/>
            <a:gdLst/>
            <a:ahLst/>
            <a:cxnLst/>
            <a:rect l="l" t="t" r="r" b="b"/>
            <a:pathLst>
              <a:path w="2936385" h="3004613">
                <a:moveTo>
                  <a:pt x="0" y="0"/>
                </a:moveTo>
                <a:lnTo>
                  <a:pt x="2936385" y="0"/>
                </a:lnTo>
                <a:lnTo>
                  <a:pt x="2936385" y="3004613"/>
                </a:lnTo>
                <a:lnTo>
                  <a:pt x="0" y="30046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329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9064" y="674370"/>
            <a:ext cx="437867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E5C1D"/>
                </a:solidFill>
                <a:latin typeface="Recoleta Bold"/>
              </a:rPr>
              <a:t>Devamsızlık Nedenleri</a:t>
            </a:r>
            <a:r>
              <a:rPr lang="en-US" sz="3200">
                <a:solidFill>
                  <a:srgbClr val="000000"/>
                </a:solidFill>
                <a:latin typeface="Recoleta Bold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14284" y="731520"/>
            <a:ext cx="6262875" cy="5296528"/>
            <a:chOff x="0" y="0"/>
            <a:chExt cx="1786190" cy="1510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6189" cy="1510585"/>
            </a:xfrm>
            <a:custGeom>
              <a:avLst/>
              <a:gdLst/>
              <a:ahLst/>
              <a:cxnLst/>
              <a:rect l="l" t="t" r="r" b="b"/>
              <a:pathLst>
                <a:path w="1786189" h="1510585">
                  <a:moveTo>
                    <a:pt x="0" y="0"/>
                  </a:moveTo>
                  <a:lnTo>
                    <a:pt x="1786189" y="0"/>
                  </a:lnTo>
                  <a:lnTo>
                    <a:pt x="1786189" y="1510585"/>
                  </a:lnTo>
                  <a:lnTo>
                    <a:pt x="0" y="1510585"/>
                  </a:lnTo>
                  <a:close/>
                </a:path>
              </a:pathLst>
            </a:custGeom>
            <a:solidFill>
              <a:srgbClr val="F5F1E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4125885"/>
            <a:ext cx="3714284" cy="3189315"/>
          </a:xfrm>
          <a:custGeom>
            <a:avLst/>
            <a:gdLst/>
            <a:ahLst/>
            <a:cxnLst/>
            <a:rect l="l" t="t" r="r" b="b"/>
            <a:pathLst>
              <a:path w="3714284" h="3189315">
                <a:moveTo>
                  <a:pt x="0" y="0"/>
                </a:moveTo>
                <a:lnTo>
                  <a:pt x="3714284" y="0"/>
                </a:lnTo>
                <a:lnTo>
                  <a:pt x="3714284" y="3189315"/>
                </a:lnTo>
                <a:lnTo>
                  <a:pt x="0" y="3189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72" r="-948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31232" y="1343234"/>
            <a:ext cx="5786790" cy="4377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Uygun olmayan </a:t>
            </a:r>
            <a:r>
              <a:rPr lang="en-US" sz="1800">
                <a:solidFill>
                  <a:srgbClr val="000000"/>
                </a:solidFill>
                <a:latin typeface="Merriweather Bold"/>
              </a:rPr>
              <a:t>ulaşım</a:t>
            </a:r>
            <a:r>
              <a:rPr lang="en-US" sz="1800">
                <a:solidFill>
                  <a:srgbClr val="000000"/>
                </a:solidFill>
                <a:latin typeface="Merriweather"/>
              </a:rPr>
              <a:t> imkânları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Bağımlılık yaratacak kötü alışkanlıklar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Düzensiz uyku alışkanlıkları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Teknoloji bağımlılığının olması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Gelecek kaygısı taşımama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Öfke kontrolünün olmaması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Düşük benlik saygısı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Yanlış arkadaş seçimi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Sosyal becerilerin zayıf olması</a:t>
            </a:r>
          </a:p>
          <a:p>
            <a:pPr marL="388622" lvl="1" indent="-194311" algn="l">
              <a:lnSpc>
                <a:spcPts val="3168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erriweather"/>
              </a:rPr>
              <a:t>Okuldaki sosyal-kültürel-sportif faaliyetleri yetersiz olması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53109" y="674370"/>
            <a:ext cx="437867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E5C1D"/>
                </a:solidFill>
                <a:latin typeface="Recoleta Bold"/>
              </a:rPr>
              <a:t>Devamsızlık Nedenleri</a:t>
            </a:r>
            <a:r>
              <a:rPr lang="en-US" sz="3200">
                <a:solidFill>
                  <a:srgbClr val="000000"/>
                </a:solidFill>
                <a:latin typeface="Recoleta Bold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876800" y="6926868"/>
            <a:ext cx="4876800" cy="388332"/>
            <a:chOff x="0" y="0"/>
            <a:chExt cx="1913890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4876800" cy="388332"/>
            <a:chOff x="0" y="0"/>
            <a:chExt cx="1913890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B2125">
                <a:alpha val="29804"/>
              </a:srgbClr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Özel</PresentationFormat>
  <Paragraphs>72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Recoleta Bold</vt:lpstr>
      <vt:lpstr>Merriweather Bold</vt:lpstr>
      <vt:lpstr>Calibri</vt:lpstr>
      <vt:lpstr>Merriweather</vt:lpstr>
      <vt:lpstr>Hatter Dirt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Strategy</dc:title>
  <cp:lastModifiedBy>pc3</cp:lastModifiedBy>
  <cp:revision>2</cp:revision>
  <dcterms:created xsi:type="dcterms:W3CDTF">2006-08-16T00:00:00Z</dcterms:created>
  <dcterms:modified xsi:type="dcterms:W3CDTF">2024-09-30T12:15:55Z</dcterms:modified>
  <dc:identifier>DAGENJsRIOI</dc:identifier>
</cp:coreProperties>
</file>