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325" r:id="rId4"/>
    <p:sldId id="326" r:id="rId5"/>
    <p:sldId id="258" r:id="rId6"/>
    <p:sldId id="270" r:id="rId7"/>
    <p:sldId id="277" r:id="rId8"/>
    <p:sldId id="273" r:id="rId9"/>
    <p:sldId id="302" r:id="rId10"/>
    <p:sldId id="274" r:id="rId11"/>
    <p:sldId id="301" r:id="rId12"/>
    <p:sldId id="303" r:id="rId13"/>
    <p:sldId id="304" r:id="rId14"/>
    <p:sldId id="305" r:id="rId15"/>
    <p:sldId id="275" r:id="rId16"/>
    <p:sldId id="306" r:id="rId17"/>
    <p:sldId id="307" r:id="rId18"/>
    <p:sldId id="308" r:id="rId19"/>
    <p:sldId id="309" r:id="rId20"/>
    <p:sldId id="310" r:id="rId21"/>
    <p:sldId id="311" r:id="rId22"/>
    <p:sldId id="259" r:id="rId23"/>
    <p:sldId id="278" r:id="rId24"/>
    <p:sldId id="260" r:id="rId25"/>
    <p:sldId id="261" r:id="rId26"/>
    <p:sldId id="262" r:id="rId27"/>
    <p:sldId id="263" r:id="rId28"/>
    <p:sldId id="264" r:id="rId29"/>
    <p:sldId id="265" r:id="rId30"/>
    <p:sldId id="280" r:id="rId31"/>
    <p:sldId id="267" r:id="rId32"/>
    <p:sldId id="282" r:id="rId33"/>
    <p:sldId id="287" r:id="rId34"/>
    <p:sldId id="288" r:id="rId35"/>
    <p:sldId id="290" r:id="rId36"/>
    <p:sldId id="292" r:id="rId37"/>
    <p:sldId id="293" r:id="rId38"/>
    <p:sldId id="294" r:id="rId39"/>
    <p:sldId id="295" r:id="rId40"/>
    <p:sldId id="296" r:id="rId41"/>
    <p:sldId id="297" r:id="rId42"/>
    <p:sldId id="298" r:id="rId43"/>
    <p:sldId id="284" r:id="rId44"/>
    <p:sldId id="312" r:id="rId45"/>
    <p:sldId id="315" r:id="rId46"/>
    <p:sldId id="313" r:id="rId47"/>
    <p:sldId id="318" r:id="rId48"/>
    <p:sldId id="317" r:id="rId49"/>
    <p:sldId id="319" r:id="rId50"/>
    <p:sldId id="320" r:id="rId51"/>
    <p:sldId id="327" r:id="rId52"/>
    <p:sldId id="328" r:id="rId5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9" autoAdjust="0"/>
    <p:restoredTop sz="94737" autoAdjust="0"/>
  </p:normalViewPr>
  <p:slideViewPr>
    <p:cSldViewPr>
      <p:cViewPr>
        <p:scale>
          <a:sx n="50" d="100"/>
          <a:sy n="50" d="100"/>
        </p:scale>
        <p:origin x="-108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A21F79-0366-478B-BE41-CC655B436345}" type="datetimeFigureOut">
              <a:rPr lang="tr-TR" smtClean="0"/>
              <a:pPr/>
              <a:t>13.03.2012</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7574C-71D2-4721-8CE8-1D1A787075EA}"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1"/>
      </p:bgRef>
    </p:bg>
    <p:spTree>
      <p:nvGrpSpPr>
        <p:cNvPr id="1" name=""/>
        <p:cNvGrpSpPr/>
        <p:nvPr/>
      </p:nvGrpSpPr>
      <p:grpSpPr>
        <a:xfrm>
          <a:off x="0" y="0"/>
          <a:ext cx="0" cy="0"/>
          <a:chOff x="0" y="0"/>
          <a:chExt cx="0" cy="0"/>
        </a:xfrm>
      </p:grpSpPr>
      <p:sp>
        <p:nvSpPr>
          <p:cNvPr id="8" name="7 Dikdörtgen"/>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Düz Bağlayıcı"/>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Başlık"/>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tr-TR" smtClean="0"/>
              <a:t>Asıl başlık stili için tıklatın</a:t>
            </a:r>
            <a:endParaRPr kumimoji="0" lang="en-US"/>
          </a:p>
        </p:txBody>
      </p:sp>
      <p:sp>
        <p:nvSpPr>
          <p:cNvPr id="25" name="24 Alt Başlık"/>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31" name="30 Veri Yer Tutucusu"/>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9F75050-0E15-4C5B-92B0-66D068882F1F}" type="datetimeFigureOut">
              <a:rPr lang="tr-TR" smtClean="0"/>
              <a:pPr/>
              <a:t>13.03.2012</a:t>
            </a:fld>
            <a:endParaRPr lang="tr-TR"/>
          </a:p>
        </p:txBody>
      </p:sp>
      <p:sp>
        <p:nvSpPr>
          <p:cNvPr id="18" name="17 Altbilgi Yer Tutucusu"/>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tr-TR"/>
          </a:p>
        </p:txBody>
      </p:sp>
      <p:sp>
        <p:nvSpPr>
          <p:cNvPr id="29" name="28 Slayt Numarası Yer Tutucusu"/>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transition advClick="0" advTm="7000">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53200" y="274955"/>
            <a:ext cx="1524000" cy="5851525"/>
          </a:xfrm>
        </p:spPr>
        <p:txBody>
          <a:bodyPr vert="eaVert" ancho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42"/>
            <a:ext cx="60198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a:xfrm>
            <a:off x="4242816" y="6557946"/>
            <a:ext cx="2002464" cy="226902"/>
          </a:xfrm>
        </p:spPr>
        <p:txBody>
          <a:bodyPr/>
          <a:lstStyle>
            <a:extLst/>
          </a:lstStyle>
          <a:p>
            <a:fld id="{D9F75050-0E15-4C5B-92B0-66D068882F1F}" type="datetimeFigureOut">
              <a:rPr lang="tr-TR" smtClean="0"/>
              <a:pPr/>
              <a:t>13.03.2012</a:t>
            </a:fld>
            <a:endParaRPr lang="tr-TR"/>
          </a:p>
        </p:txBody>
      </p:sp>
      <p:sp>
        <p:nvSpPr>
          <p:cNvPr id="5" name="4 Altbilgi Yer Tutucusu"/>
          <p:cNvSpPr>
            <a:spLocks noGrp="1"/>
          </p:cNvSpPr>
          <p:nvPr>
            <p:ph type="ftr" sz="quarter" idx="11"/>
          </p:nvPr>
        </p:nvSpPr>
        <p:spPr>
          <a:xfrm>
            <a:off x="457200" y="6556248"/>
            <a:ext cx="3657600" cy="228600"/>
          </a:xfrm>
        </p:spPr>
        <p:txBody>
          <a:bodyPr/>
          <a:lstStyle>
            <a:extLst/>
          </a:lstStyle>
          <a:p>
            <a:endParaRPr lang="tr-TR"/>
          </a:p>
        </p:txBody>
      </p:sp>
      <p:sp>
        <p:nvSpPr>
          <p:cNvPr id="6" name="5 Slayt Numarası Yer Tutucusu"/>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9F75050-0E15-4C5B-92B0-66D068882F1F}" type="datetimeFigureOut">
              <a:rPr lang="tr-TR" smtClean="0"/>
              <a:pPr/>
              <a:t>13.03.2012</a:t>
            </a:fld>
            <a:endParaRPr lang="tr-TR"/>
          </a:p>
        </p:txBody>
      </p:sp>
      <p:sp>
        <p:nvSpPr>
          <p:cNvPr id="5" name="4 Altbilgi Yer Tutucusu"/>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tr-TR"/>
          </a:p>
        </p:txBody>
      </p:sp>
      <p:sp>
        <p:nvSpPr>
          <p:cNvPr id="6" name="5 Slayt Numarası Yer Tutucusu"/>
          <p:cNvSpPr>
            <a:spLocks noGrp="1"/>
          </p:cNvSpPr>
          <p:nvPr>
            <p:ph type="sldNum" sz="quarter" idx="12"/>
          </p:nvPr>
        </p:nvSpPr>
        <p:spPr>
          <a:xfrm>
            <a:off x="6733952" y="6555112"/>
            <a:ext cx="588336" cy="228600"/>
          </a:xfrm>
        </p:spPr>
        <p:txBody>
          <a:bodyPr/>
          <a:lstStyle>
            <a:extLst/>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transition advClick="0" advTm="7000">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nchor="b"/>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42048" cy="1143000"/>
          </a:xfrm>
        </p:spPr>
        <p:txBody>
          <a:bodyP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solidFill>
                  <a:schemeClr val="tx2"/>
                </a:solidFill>
              </a:defRPr>
            </a:lvl1pPr>
            <a:extLst/>
          </a:lstStyle>
          <a:p>
            <a:fld id="{D9F75050-0E15-4C5B-92B0-66D068882F1F}" type="datetimeFigureOut">
              <a:rPr lang="tr-TR" smtClean="0"/>
              <a:pPr/>
              <a:t>13.03.2012</a:t>
            </a:fld>
            <a:endParaRPr lang="tr-TR"/>
          </a:p>
        </p:txBody>
      </p:sp>
      <p:sp>
        <p:nvSpPr>
          <p:cNvPr id="3" name="2 Altbilgi Yer Tutucusu"/>
          <p:cNvSpPr>
            <a:spLocks noGrp="1"/>
          </p:cNvSpPr>
          <p:nvPr>
            <p:ph type="ftr" sz="quarter" idx="11"/>
          </p:nvPr>
        </p:nvSpPr>
        <p:spPr/>
        <p:txBody>
          <a:bodyPr/>
          <a:lstStyle>
            <a:lvl1pPr>
              <a:defRPr>
                <a:solidFill>
                  <a:schemeClr val="tx2"/>
                </a:solidFill>
              </a:defRPr>
            </a:lvl1pPr>
            <a:extLst/>
          </a:lstStyle>
          <a:p>
            <a:endParaRPr lang="tr-T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transition advClick="0" advTm="7000">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2"/>
      </p:bgRef>
    </p:bg>
    <p:spTree>
      <p:nvGrpSpPr>
        <p:cNvPr id="1" name=""/>
        <p:cNvGrpSpPr/>
        <p:nvPr/>
      </p:nvGrpSpPr>
      <p:grpSpPr>
        <a:xfrm>
          <a:off x="0" y="0"/>
          <a:ext cx="0" cy="0"/>
          <a:chOff x="0" y="0"/>
          <a:chExt cx="0" cy="0"/>
        </a:xfrm>
      </p:grpSpPr>
      <p:sp>
        <p:nvSpPr>
          <p:cNvPr id="8" name="7 Dikdörtgen"/>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Dikdörtgen"/>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Başlık"/>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tr-TR" smtClean="0"/>
              <a:t>Asıl başlık stili için tıklatın</a:t>
            </a:r>
            <a:endParaRPr kumimoji="0" lang="en-US" dirty="0"/>
          </a:p>
        </p:txBody>
      </p:sp>
      <p:sp>
        <p:nvSpPr>
          <p:cNvPr id="4" name="3 Metin Yer Tutucusu"/>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tr-TR" smtClean="0"/>
              <a:t>Asıl metin stillerini düzenlemek için tıklatın</a:t>
            </a:r>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13.03.2012</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10" name="9 Resim Yer Tutucusu"/>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tr-TR" smtClean="0"/>
              <a:t>Resim eklemek için simgeyi tıklatın</a:t>
            </a:r>
            <a:endParaRPr kumimoji="0" lang="en-US" dirty="0"/>
          </a:p>
        </p:txBody>
      </p:sp>
    </p:spTree>
  </p:cSld>
  <p:clrMapOvr>
    <a:overrideClrMapping bg1="dk1" tx1="lt1" bg2="dk2" tx2="lt2" accent1="accent1" accent2="accent2" accent3="accent3" accent4="accent4" accent5="accent5" accent6="accent6" hlink="hlink" folHlink="folHlink"/>
  </p:clrMapOvr>
  <p:transition advClick="0" advTm="7000">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Başlık Yer Tutucusu"/>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tr-TR" smtClean="0"/>
              <a:t>Asıl başlık stili için tıklatın</a:t>
            </a:r>
            <a:endParaRPr kumimoji="0" lang="en-US"/>
          </a:p>
        </p:txBody>
      </p:sp>
      <p:sp>
        <p:nvSpPr>
          <p:cNvPr id="31" name="30 Metin Yer Tutucusu"/>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7" name="26 Veri Yer Tutucusu"/>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9F75050-0E15-4C5B-92B0-66D068882F1F}" type="datetimeFigureOut">
              <a:rPr lang="tr-TR" smtClean="0"/>
              <a:pPr/>
              <a:t>13.03.2012</a:t>
            </a:fld>
            <a:endParaRPr lang="tr-TR"/>
          </a:p>
        </p:txBody>
      </p:sp>
      <p:sp>
        <p:nvSpPr>
          <p:cNvPr id="4" name="3 Altbilgi Yer Tutucusu"/>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tr-TR"/>
          </a:p>
        </p:txBody>
      </p:sp>
      <p:sp>
        <p:nvSpPr>
          <p:cNvPr id="16" name="15 Slayt Numarası Yer Tutucusu"/>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7000">
    <p:pull dir="rd"/>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audio" Target="file:///C:\Documents%20and%20Settings\Xp\Desktop\&#304;L&#199;E%20&#214;D&#220;L%20T&#214;REN&#304;%20HAZIRLIK%20SUNUSU%201\Secret%20Garden%20-%20Elan.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6.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7.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37.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audio" Target="../media/audio8.wav"/><Relationship Id="rId1" Type="http://schemas.openxmlformats.org/officeDocument/2006/relationships/audio" Target="../media/audio7.wav"/><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714357"/>
            <a:ext cx="7772400" cy="2143139"/>
          </a:xfrm>
        </p:spPr>
        <p:txBody>
          <a:bodyPr>
            <a:noAutofit/>
          </a:bodyPr>
          <a:lstStyle/>
          <a:p>
            <a:pPr algn="ctr"/>
            <a:r>
              <a:rPr lang="tr-TR" sz="2400" dirty="0" smtClean="0">
                <a:solidFill>
                  <a:schemeClr val="tx1"/>
                </a:solidFill>
                <a:latin typeface="Times New Roman" pitchFamily="18" charset="0"/>
                <a:cs typeface="Times New Roman" pitchFamily="18" charset="0"/>
              </a:rPr>
              <a:t>                                                                                                                                                                                                                                                                                                                                                                                                               BORNOVA REHBERLİK VE ARAŞTIRMA MERKEZİ</a:t>
            </a:r>
            <a:r>
              <a:rPr lang="tr-TR" sz="2400" dirty="0" smtClean="0">
                <a:solidFill>
                  <a:schemeClr val="tx1"/>
                </a:solidFill>
              </a:rPr>
              <a:t/>
            </a:r>
            <a:br>
              <a:rPr lang="tr-TR" sz="2400" dirty="0" smtClean="0">
                <a:solidFill>
                  <a:schemeClr val="tx1"/>
                </a:solidFill>
              </a:rPr>
            </a:br>
            <a:endParaRPr lang="tr-TR" sz="2400" dirty="0">
              <a:solidFill>
                <a:schemeClr val="tx1"/>
              </a:solidFill>
            </a:endParaRPr>
          </a:p>
        </p:txBody>
      </p:sp>
      <p:sp>
        <p:nvSpPr>
          <p:cNvPr id="3" name="2 Alt Başlık"/>
          <p:cNvSpPr>
            <a:spLocks noGrp="1"/>
          </p:cNvSpPr>
          <p:nvPr>
            <p:ph type="subTitle" idx="1"/>
          </p:nvPr>
        </p:nvSpPr>
        <p:spPr>
          <a:xfrm>
            <a:off x="1357290" y="3786190"/>
            <a:ext cx="6400800" cy="1752600"/>
          </a:xfrm>
        </p:spPr>
        <p:txBody>
          <a:bodyPr>
            <a:noAutofit/>
          </a:bodyPr>
          <a:lstStyle/>
          <a:p>
            <a:pPr algn="ctr"/>
            <a:endParaRPr lang="tr-TR" sz="1800" dirty="0" smtClean="0">
              <a:solidFill>
                <a:schemeClr val="tx1"/>
              </a:solidFill>
              <a:latin typeface="Times New Roman" pitchFamily="18" charset="0"/>
              <a:cs typeface="Times New Roman" pitchFamily="18" charset="0"/>
            </a:endParaRPr>
          </a:p>
          <a:p>
            <a:pPr algn="ctr"/>
            <a:r>
              <a:rPr lang="tr-TR" sz="1800" b="1" dirty="0" smtClean="0">
                <a:solidFill>
                  <a:schemeClr val="tx1"/>
                </a:solidFill>
                <a:latin typeface="Times New Roman" pitchFamily="18" charset="0"/>
                <a:cs typeface="Times New Roman" pitchFamily="18" charset="0"/>
              </a:rPr>
              <a:t>“SAĞLIKLI İLETİŞİM, VERİMLİ İŞ” </a:t>
            </a:r>
          </a:p>
          <a:p>
            <a:pPr algn="ctr"/>
            <a:r>
              <a:rPr lang="tr-TR" sz="1800" b="1" dirty="0" smtClean="0">
                <a:solidFill>
                  <a:schemeClr val="tx1"/>
                </a:solidFill>
                <a:latin typeface="Times New Roman" pitchFamily="18" charset="0"/>
                <a:cs typeface="Times New Roman" pitchFamily="18" charset="0"/>
              </a:rPr>
              <a:t>EKİBİ</a:t>
            </a:r>
            <a:endParaRPr lang="tr-TR" sz="1800" dirty="0" smtClean="0">
              <a:solidFill>
                <a:schemeClr val="tx1"/>
              </a:solidFill>
              <a:latin typeface="Times New Roman" pitchFamily="18" charset="0"/>
              <a:cs typeface="Times New Roman" pitchFamily="18" charset="0"/>
            </a:endParaRPr>
          </a:p>
          <a:p>
            <a:pPr algn="ctr"/>
            <a:r>
              <a:rPr lang="tr-TR" sz="1800" b="1" dirty="0" smtClean="0">
                <a:solidFill>
                  <a:schemeClr val="tx1"/>
                </a:solidFill>
                <a:latin typeface="Times New Roman" pitchFamily="18" charset="0"/>
                <a:cs typeface="Times New Roman" pitchFamily="18" charset="0"/>
              </a:rPr>
              <a:t>SUNUSU</a:t>
            </a:r>
          </a:p>
          <a:p>
            <a:pPr algn="ctr"/>
            <a:endParaRPr lang="tr-TR" sz="1800" b="1" dirty="0" smtClean="0">
              <a:solidFill>
                <a:schemeClr val="tx1"/>
              </a:solidFill>
              <a:latin typeface="Times New Roman" pitchFamily="18" charset="0"/>
              <a:cs typeface="Times New Roman" pitchFamily="18" charset="0"/>
            </a:endParaRPr>
          </a:p>
          <a:p>
            <a:pPr algn="ctr"/>
            <a:endParaRPr lang="tr-TR" sz="1800" b="1" dirty="0" smtClean="0">
              <a:solidFill>
                <a:schemeClr val="tx1"/>
              </a:solidFill>
              <a:latin typeface="Times New Roman" pitchFamily="18" charset="0"/>
              <a:cs typeface="Times New Roman" pitchFamily="18" charset="0"/>
            </a:endParaRPr>
          </a:p>
          <a:p>
            <a:pPr algn="ctr"/>
            <a:endParaRPr lang="tr-TR" sz="1800" dirty="0">
              <a:solidFill>
                <a:schemeClr val="tx1"/>
              </a:solidFill>
            </a:endParaRPr>
          </a:p>
        </p:txBody>
      </p:sp>
      <p:pic>
        <p:nvPicPr>
          <p:cNvPr id="31" name="Secret Garden - Elan.mp3">
            <a:hlinkClick r:id="" action="ppaction://media"/>
          </p:cNvPr>
          <p:cNvPicPr>
            <a:picLocks noRot="1" noChangeAspect="1"/>
          </p:cNvPicPr>
          <p:nvPr>
            <a:audioFile r:link="rId1"/>
          </p:nvPr>
        </p:nvPicPr>
        <p:blipFill>
          <a:blip r:embed="rId4"/>
          <a:stretch>
            <a:fillRect/>
          </a:stretch>
        </p:blipFill>
        <p:spPr>
          <a:xfrm>
            <a:off x="428596" y="6143644"/>
            <a:ext cx="304800" cy="304800"/>
          </a:xfrm>
          <a:prstGeom prst="rect">
            <a:avLst/>
          </a:prstGeom>
        </p:spPr>
      </p:pic>
      <p:pic>
        <p:nvPicPr>
          <p:cNvPr id="7" name="Kayıtlı Ses">
            <a:hlinkClick r:id="" action="ppaction://media"/>
          </p:cNvPr>
          <p:cNvPicPr>
            <a:picLocks noRot="1" noChangeAspect="1"/>
          </p:cNvPicPr>
          <p:nvPr>
            <a:wavAudioFile r:embed="rId2" name="Kayıtlı Ses"/>
          </p:nvPr>
        </p:nvPicPr>
        <p:blipFill>
          <a:blip r:embed="rId4"/>
          <a:stretch>
            <a:fillRect/>
          </a:stretch>
        </p:blipFill>
        <p:spPr>
          <a:xfrm>
            <a:off x="4429124" y="3214686"/>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4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0" repeatCount="indefinite" fill="hold" display="0">
                  <p:stCondLst>
                    <p:cond delay="indefinite"/>
                  </p:stCondLst>
                  <p:endCondLst>
                    <p:cond evt="onPrev" delay="0">
                      <p:tgtEl>
                        <p:sldTgt/>
                      </p:tgtEl>
                    </p:cond>
                    <p:cond evt="onStopAudio" delay="0">
                      <p:tgtEl>
                        <p:sldTgt/>
                      </p:tgtEl>
                    </p:cond>
                  </p:endCondLst>
                </p:cTn>
                <p:tgtEl>
                  <p:spTgt spid="31"/>
                </p:tgtEl>
              </p:cMediaNode>
            </p:audio>
            <p:audio>
              <p:cMediaNode vol="80000"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pPr algn="ctr"/>
            <a:r>
              <a:rPr lang="tr-TR" dirty="0" smtClean="0"/>
              <a:t>2.OTURUM:ÖFKE YÖNETİMİ</a:t>
            </a:r>
            <a:endParaRPr lang="tr-TR" dirty="0"/>
          </a:p>
        </p:txBody>
      </p:sp>
      <p:pic>
        <p:nvPicPr>
          <p:cNvPr id="4098" name="Picture 2" descr="C:\Documents and Settings\Xp\Desktop\ÖFKE KONTROLÜ.jpg"/>
          <p:cNvPicPr>
            <a:picLocks noGrp="1" noChangeAspect="1" noChangeArrowheads="1"/>
          </p:cNvPicPr>
          <p:nvPr>
            <p:ph idx="1"/>
          </p:nvPr>
        </p:nvPicPr>
        <p:blipFill>
          <a:blip r:embed="rId3"/>
          <a:srcRect/>
          <a:stretch>
            <a:fillRect/>
          </a:stretch>
        </p:blipFill>
        <p:spPr bwMode="auto">
          <a:xfrm>
            <a:off x="1000100" y="2000240"/>
            <a:ext cx="5857916" cy="3857652"/>
          </a:xfrm>
          <a:prstGeom prst="rect">
            <a:avLst/>
          </a:prstGeom>
          <a:noFill/>
        </p:spPr>
      </p:pic>
      <p:pic>
        <p:nvPicPr>
          <p:cNvPr id="5"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normAutofit fontScale="90000"/>
          </a:bodyPr>
          <a:lstStyle/>
          <a:p>
            <a:pPr algn="ctr"/>
            <a:r>
              <a:rPr lang="tr-TR" dirty="0" smtClean="0"/>
              <a:t>3.OTURUM:DÜŞÜNCELERİMİZ VE OLUMLU DÜŞÜNMENİN GÜCÜ</a:t>
            </a:r>
            <a:endParaRPr lang="tr-TR" dirty="0"/>
          </a:p>
        </p:txBody>
      </p:sp>
      <p:pic>
        <p:nvPicPr>
          <p:cNvPr id="5122" name="Picture 2" descr="C:\Documents and Settings\Xp\Desktop\OLUMLU DÜŞÜNME.jpg"/>
          <p:cNvPicPr>
            <a:picLocks noGrp="1" noChangeAspect="1" noChangeArrowheads="1"/>
          </p:cNvPicPr>
          <p:nvPr>
            <p:ph idx="1"/>
          </p:nvPr>
        </p:nvPicPr>
        <p:blipFill>
          <a:blip r:embed="rId3"/>
          <a:srcRect/>
          <a:stretch>
            <a:fillRect/>
          </a:stretch>
        </p:blipFill>
        <p:spPr bwMode="auto">
          <a:xfrm>
            <a:off x="1214414" y="1571612"/>
            <a:ext cx="5857916" cy="4572032"/>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4.OTURUM:OLUMLU BENLİK ALGISI</a:t>
            </a:r>
            <a:endParaRPr lang="tr-TR" dirty="0"/>
          </a:p>
        </p:txBody>
      </p:sp>
      <p:pic>
        <p:nvPicPr>
          <p:cNvPr id="6146" name="Picture 2" descr="C:\Documents and Settings\Xp\Desktop\OLUMLU BENLİK ALGISI.jpg"/>
          <p:cNvPicPr>
            <a:picLocks noGrp="1" noChangeAspect="1" noChangeArrowheads="1"/>
          </p:cNvPicPr>
          <p:nvPr>
            <p:ph idx="1"/>
          </p:nvPr>
        </p:nvPicPr>
        <p:blipFill>
          <a:blip r:embed="rId3"/>
          <a:srcRect/>
          <a:stretch>
            <a:fillRect/>
          </a:stretch>
        </p:blipFill>
        <p:spPr bwMode="auto">
          <a:xfrm>
            <a:off x="785786" y="1785926"/>
            <a:ext cx="6786610" cy="4429156"/>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71480"/>
            <a:ext cx="7239000" cy="1285884"/>
          </a:xfrm>
        </p:spPr>
        <p:txBody>
          <a:bodyPr>
            <a:normAutofit fontScale="90000"/>
          </a:bodyPr>
          <a:lstStyle/>
          <a:p>
            <a:pPr algn="ctr"/>
            <a:r>
              <a:rPr lang="tr-TR" dirty="0" smtClean="0"/>
              <a:t>5.OTURUM:KİŞİSEL SINIRLARIMIZ-HAYIR DİYEBİLMEK-GÖRGÜ KURALLARI</a:t>
            </a:r>
            <a:endParaRPr lang="tr-TR" dirty="0"/>
          </a:p>
        </p:txBody>
      </p:sp>
      <p:pic>
        <p:nvPicPr>
          <p:cNvPr id="7170" name="Picture 2" descr="C:\Documents and Settings\Xp\Desktop\KİŞİSEL SINIRLAR.jpg"/>
          <p:cNvPicPr>
            <a:picLocks noGrp="1" noChangeAspect="1" noChangeArrowheads="1"/>
          </p:cNvPicPr>
          <p:nvPr>
            <p:ph idx="1"/>
          </p:nvPr>
        </p:nvPicPr>
        <p:blipFill>
          <a:blip r:embed="rId3"/>
          <a:srcRect/>
          <a:stretch>
            <a:fillRect/>
          </a:stretch>
        </p:blipFill>
        <p:spPr bwMode="auto">
          <a:xfrm>
            <a:off x="428596" y="2071678"/>
            <a:ext cx="4143404" cy="3429024"/>
          </a:xfrm>
          <a:prstGeom prst="rect">
            <a:avLst/>
          </a:prstGeom>
          <a:noFill/>
        </p:spPr>
      </p:pic>
      <p:pic>
        <p:nvPicPr>
          <p:cNvPr id="5122" name="Picture 2" descr="C:\Documents and Settings\Xp\Desktop\KİŞİSEL SINIRLAR1.jpg"/>
          <p:cNvPicPr>
            <a:picLocks noChangeAspect="1" noChangeArrowheads="1"/>
          </p:cNvPicPr>
          <p:nvPr/>
        </p:nvPicPr>
        <p:blipFill>
          <a:blip r:embed="rId4"/>
          <a:srcRect/>
          <a:stretch>
            <a:fillRect/>
          </a:stretch>
        </p:blipFill>
        <p:spPr bwMode="auto">
          <a:xfrm>
            <a:off x="4357686" y="2000240"/>
            <a:ext cx="3100397" cy="3429024"/>
          </a:xfrm>
          <a:prstGeom prst="rect">
            <a:avLst/>
          </a:prstGeom>
          <a:noFill/>
        </p:spPr>
      </p:pic>
      <p:pic>
        <p:nvPicPr>
          <p:cNvPr id="5" name="Kayıtlı Ses">
            <a:hlinkClick r:id="" action="ppaction://media"/>
          </p:cNvPr>
          <p:cNvPicPr>
            <a:picLocks noRot="1" noChangeAspect="1"/>
          </p:cNvPicPr>
          <p:nvPr>
            <a:wavAudioFile r:embed="rId1" name="Kayıtlı Ses"/>
          </p:nvPr>
        </p:nvPicPr>
        <p:blipFill>
          <a:blip r:embed="rId5"/>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6.OTURUM:GELECEĞİ PLANLAMA</a:t>
            </a:r>
            <a:endParaRPr lang="tr-TR" dirty="0"/>
          </a:p>
        </p:txBody>
      </p:sp>
      <p:pic>
        <p:nvPicPr>
          <p:cNvPr id="8194" name="Picture 2" descr="C:\Documents and Settings\Xp\Desktop\GELECEĞİ PLANLAMA.jpg"/>
          <p:cNvPicPr>
            <a:picLocks noGrp="1" noChangeAspect="1" noChangeArrowheads="1"/>
          </p:cNvPicPr>
          <p:nvPr>
            <p:ph idx="1"/>
          </p:nvPr>
        </p:nvPicPr>
        <p:blipFill>
          <a:blip r:embed="rId3"/>
          <a:srcRect/>
          <a:stretch>
            <a:fillRect/>
          </a:stretch>
        </p:blipFill>
        <p:spPr bwMode="auto">
          <a:xfrm>
            <a:off x="785786" y="1857364"/>
            <a:ext cx="3786214" cy="2214578"/>
          </a:xfrm>
          <a:prstGeom prst="rect">
            <a:avLst/>
          </a:prstGeom>
          <a:noFill/>
        </p:spPr>
      </p:pic>
      <p:pic>
        <p:nvPicPr>
          <p:cNvPr id="8195" name="Picture 3" descr="C:\Documents and Settings\Xp\Desktop\GELECEĞİ PLANLAMA1.jpg"/>
          <p:cNvPicPr>
            <a:picLocks noChangeAspect="1" noChangeArrowheads="1"/>
          </p:cNvPicPr>
          <p:nvPr/>
        </p:nvPicPr>
        <p:blipFill>
          <a:blip r:embed="rId4"/>
          <a:srcRect/>
          <a:stretch>
            <a:fillRect/>
          </a:stretch>
        </p:blipFill>
        <p:spPr bwMode="auto">
          <a:xfrm>
            <a:off x="4500562" y="3000372"/>
            <a:ext cx="3000396" cy="3214710"/>
          </a:xfrm>
          <a:prstGeom prst="rect">
            <a:avLst/>
          </a:prstGeom>
          <a:noFill/>
        </p:spPr>
      </p:pic>
      <p:pic>
        <p:nvPicPr>
          <p:cNvPr id="5" name="Kayıtlı Ses">
            <a:hlinkClick r:id="" action="ppaction://media"/>
          </p:cNvPr>
          <p:cNvPicPr>
            <a:picLocks noRot="1" noChangeAspect="1"/>
          </p:cNvPicPr>
          <p:nvPr>
            <a:wavAudioFile r:embed="rId1" name="Kayıtlı Ses"/>
          </p:nvPr>
        </p:nvPicPr>
        <p:blipFill>
          <a:blip r:embed="rId5"/>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357166"/>
            <a:ext cx="7239000" cy="1571636"/>
          </a:xfrm>
        </p:spPr>
        <p:txBody>
          <a:bodyPr>
            <a:normAutofit/>
          </a:bodyPr>
          <a:lstStyle/>
          <a:p>
            <a:pPr algn="ctr"/>
            <a:r>
              <a:rPr lang="tr-TR" sz="2800" dirty="0" smtClean="0"/>
              <a:t>Usta </a:t>
            </a:r>
            <a:r>
              <a:rPr lang="tr-TR" sz="2800" dirty="0" err="1" smtClean="0"/>
              <a:t>öğretİcİler</a:t>
            </a:r>
            <a:r>
              <a:rPr lang="tr-TR" sz="2800" dirty="0" smtClean="0"/>
              <a:t> </a:t>
            </a:r>
            <a:r>
              <a:rPr lang="tr-TR" sz="2800" dirty="0" err="1" smtClean="0"/>
              <a:t>İçİn</a:t>
            </a:r>
            <a:r>
              <a:rPr lang="tr-TR" sz="2800" dirty="0" smtClean="0"/>
              <a:t> </a:t>
            </a:r>
            <a:r>
              <a:rPr lang="tr-TR" sz="2800" dirty="0" err="1" smtClean="0"/>
              <a:t>hazIrlanan</a:t>
            </a:r>
            <a:r>
              <a:rPr lang="tr-TR" sz="2800" dirty="0" smtClean="0"/>
              <a:t> oturumLARIN KONU </a:t>
            </a:r>
            <a:r>
              <a:rPr lang="tr-TR" sz="2800" dirty="0" err="1" smtClean="0"/>
              <a:t>başlIklarI</a:t>
            </a:r>
            <a:r>
              <a:rPr lang="tr-TR" sz="2800" dirty="0" smtClean="0"/>
              <a:t> </a:t>
            </a:r>
            <a:r>
              <a:rPr lang="tr-TR" sz="2800" dirty="0" err="1" smtClean="0"/>
              <a:t>sIrasIyla</a:t>
            </a:r>
            <a:r>
              <a:rPr lang="tr-TR" sz="2800" dirty="0" smtClean="0"/>
              <a:t> </a:t>
            </a:r>
            <a:r>
              <a:rPr lang="tr-TR" sz="2800" dirty="0" err="1" smtClean="0"/>
              <a:t>şunlardIr</a:t>
            </a:r>
            <a:r>
              <a:rPr lang="tr-TR" sz="2800" dirty="0" smtClean="0"/>
              <a:t>:</a:t>
            </a:r>
            <a:endParaRPr lang="tr-TR" sz="2800" dirty="0"/>
          </a:p>
        </p:txBody>
      </p:sp>
      <p:sp>
        <p:nvSpPr>
          <p:cNvPr id="3" name="2 İçerik Yer Tutucusu"/>
          <p:cNvSpPr>
            <a:spLocks noGrp="1"/>
          </p:cNvSpPr>
          <p:nvPr>
            <p:ph idx="1"/>
          </p:nvPr>
        </p:nvSpPr>
        <p:spPr>
          <a:xfrm>
            <a:off x="642910" y="2143116"/>
            <a:ext cx="7053290" cy="4312620"/>
          </a:xfrm>
        </p:spPr>
        <p:txBody>
          <a:bodyPr/>
          <a:lstStyle/>
          <a:p>
            <a:pPr algn="ctr">
              <a:buNone/>
            </a:pPr>
            <a:endParaRPr lang="tr-TR" dirty="0" smtClean="0"/>
          </a:p>
          <a:p>
            <a:pPr algn="ctr">
              <a:buNone/>
            </a:pPr>
            <a:r>
              <a:rPr lang="tr-TR" dirty="0" smtClean="0"/>
              <a:t>    </a:t>
            </a:r>
            <a:endParaRPr lang="tr-TR" dirty="0"/>
          </a:p>
        </p:txBody>
      </p:sp>
      <p:pic>
        <p:nvPicPr>
          <p:cNvPr id="4" name="Picture 2" descr="C:\Documents and Settings\Xp\Desktop\İLETİŞİM KURMAK.jpg"/>
          <p:cNvPicPr>
            <a:picLocks noChangeAspect="1" noChangeArrowheads="1"/>
          </p:cNvPicPr>
          <p:nvPr/>
        </p:nvPicPr>
        <p:blipFill>
          <a:blip r:embed="rId3"/>
          <a:srcRect/>
          <a:stretch>
            <a:fillRect/>
          </a:stretch>
        </p:blipFill>
        <p:spPr bwMode="auto">
          <a:xfrm>
            <a:off x="285720" y="4143380"/>
            <a:ext cx="2454444" cy="1842295"/>
          </a:xfrm>
          <a:prstGeom prst="rect">
            <a:avLst/>
          </a:prstGeom>
          <a:noFill/>
        </p:spPr>
      </p:pic>
      <p:pic>
        <p:nvPicPr>
          <p:cNvPr id="5" name="Picture 2" descr="C:\Documents and Settings\Xp\Desktop\iletişim engelleri.jpg"/>
          <p:cNvPicPr>
            <a:picLocks noChangeAspect="1" noChangeArrowheads="1"/>
          </p:cNvPicPr>
          <p:nvPr/>
        </p:nvPicPr>
        <p:blipFill>
          <a:blip r:embed="rId4"/>
          <a:srcRect/>
          <a:stretch>
            <a:fillRect/>
          </a:stretch>
        </p:blipFill>
        <p:spPr bwMode="auto">
          <a:xfrm>
            <a:off x="6072198" y="1428736"/>
            <a:ext cx="2000264" cy="1571636"/>
          </a:xfrm>
          <a:prstGeom prst="rect">
            <a:avLst/>
          </a:prstGeom>
          <a:noFill/>
        </p:spPr>
      </p:pic>
      <p:pic>
        <p:nvPicPr>
          <p:cNvPr id="6" name="Picture 4" descr="C:\Documents and Settings\Xp\Desktop\iletişim engelleri2.jpg"/>
          <p:cNvPicPr>
            <a:picLocks noChangeAspect="1" noChangeArrowheads="1"/>
          </p:cNvPicPr>
          <p:nvPr/>
        </p:nvPicPr>
        <p:blipFill>
          <a:blip r:embed="rId5"/>
          <a:srcRect/>
          <a:stretch>
            <a:fillRect/>
          </a:stretch>
        </p:blipFill>
        <p:spPr bwMode="auto">
          <a:xfrm>
            <a:off x="3143240" y="2071678"/>
            <a:ext cx="2571768" cy="1854065"/>
          </a:xfrm>
          <a:prstGeom prst="rect">
            <a:avLst/>
          </a:prstGeom>
          <a:noFill/>
        </p:spPr>
      </p:pic>
      <p:pic>
        <p:nvPicPr>
          <p:cNvPr id="7" name="Picture 5" descr="C:\Documents and Settings\Xp\Desktop\iletişim engelleri3.jpg"/>
          <p:cNvPicPr>
            <a:picLocks noChangeAspect="1" noChangeArrowheads="1"/>
          </p:cNvPicPr>
          <p:nvPr/>
        </p:nvPicPr>
        <p:blipFill>
          <a:blip r:embed="rId6"/>
          <a:srcRect/>
          <a:stretch>
            <a:fillRect/>
          </a:stretch>
        </p:blipFill>
        <p:spPr bwMode="auto">
          <a:xfrm>
            <a:off x="5429256" y="4643446"/>
            <a:ext cx="2643206" cy="1928826"/>
          </a:xfrm>
          <a:prstGeom prst="rect">
            <a:avLst/>
          </a:prstGeom>
          <a:noFill/>
        </p:spPr>
      </p:pic>
      <p:pic>
        <p:nvPicPr>
          <p:cNvPr id="8" name="Picture 2" descr="C:\Documents and Settings\Xp\Desktop\DUYGULAR.bmp"/>
          <p:cNvPicPr>
            <a:picLocks noChangeAspect="1" noChangeArrowheads="1"/>
          </p:cNvPicPr>
          <p:nvPr/>
        </p:nvPicPr>
        <p:blipFill>
          <a:blip r:embed="rId7"/>
          <a:srcRect/>
          <a:stretch>
            <a:fillRect/>
          </a:stretch>
        </p:blipFill>
        <p:spPr bwMode="auto">
          <a:xfrm>
            <a:off x="285720" y="2000240"/>
            <a:ext cx="2571768" cy="1714512"/>
          </a:xfrm>
          <a:prstGeom prst="rect">
            <a:avLst/>
          </a:prstGeom>
          <a:noFill/>
        </p:spPr>
      </p:pic>
      <p:pic>
        <p:nvPicPr>
          <p:cNvPr id="10" name="Picture 3" descr="C:\Documents and Settings\Xp\Desktop\BEN DİLİ.jpg"/>
          <p:cNvPicPr>
            <a:picLocks noChangeAspect="1" noChangeArrowheads="1"/>
          </p:cNvPicPr>
          <p:nvPr/>
        </p:nvPicPr>
        <p:blipFill>
          <a:blip r:embed="rId8"/>
          <a:srcRect/>
          <a:stretch>
            <a:fillRect/>
          </a:stretch>
        </p:blipFill>
        <p:spPr bwMode="auto">
          <a:xfrm>
            <a:off x="2857488" y="4572008"/>
            <a:ext cx="2000264" cy="1438392"/>
          </a:xfrm>
          <a:prstGeom prst="rect">
            <a:avLst/>
          </a:prstGeom>
          <a:noFill/>
        </p:spPr>
      </p:pic>
      <p:pic>
        <p:nvPicPr>
          <p:cNvPr id="11" name="Kayıtlı Ses">
            <a:hlinkClick r:id="" action="ppaction://media"/>
          </p:cNvPr>
          <p:cNvPicPr>
            <a:picLocks noRot="1" noChangeAspect="1"/>
          </p:cNvPicPr>
          <p:nvPr>
            <a:wavAudioFile r:embed="rId1" name="Kayıtlı Ses"/>
          </p:nvPr>
        </p:nvPicPr>
        <p:blipFill>
          <a:blip r:embed="rId9"/>
          <a:stretch>
            <a:fillRect/>
          </a:stretch>
        </p:blipFill>
        <p:spPr>
          <a:xfrm>
            <a:off x="4419600" y="3276600"/>
            <a:ext cx="304800" cy="304800"/>
          </a:xfrm>
          <a:prstGeom prst="rect">
            <a:avLst/>
          </a:prstGeom>
        </p:spPr>
      </p:pic>
      <p:pic>
        <p:nvPicPr>
          <p:cNvPr id="1026" name="Picture 2"/>
          <p:cNvPicPr>
            <a:picLocks noChangeAspect="1" noChangeArrowheads="1"/>
          </p:cNvPicPr>
          <p:nvPr/>
        </p:nvPicPr>
        <p:blipFill>
          <a:blip r:embed="rId10" cstate="print"/>
          <a:srcRect/>
          <a:stretch>
            <a:fillRect/>
          </a:stretch>
        </p:blipFill>
        <p:spPr bwMode="auto">
          <a:xfrm>
            <a:off x="5786446" y="3000372"/>
            <a:ext cx="2162175" cy="1600200"/>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1.OTURUM:İLETİŞİM KURMAK</a:t>
            </a:r>
            <a:endParaRPr lang="tr-TR" dirty="0"/>
          </a:p>
        </p:txBody>
      </p:sp>
      <p:pic>
        <p:nvPicPr>
          <p:cNvPr id="1026" name="Picture 2" descr="C:\Documents and Settings\Xp\Desktop\İLETİŞİM KURMAK.jpg"/>
          <p:cNvPicPr>
            <a:picLocks noGrp="1" noChangeAspect="1" noChangeArrowheads="1"/>
          </p:cNvPicPr>
          <p:nvPr>
            <p:ph idx="1"/>
          </p:nvPr>
        </p:nvPicPr>
        <p:blipFill>
          <a:blip r:embed="rId3"/>
          <a:srcRect/>
          <a:stretch>
            <a:fillRect/>
          </a:stretch>
        </p:blipFill>
        <p:spPr bwMode="auto">
          <a:xfrm>
            <a:off x="785786" y="1643050"/>
            <a:ext cx="6072230" cy="4572032"/>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928662" y="5643578"/>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2.oturum:</a:t>
            </a:r>
            <a:r>
              <a:rPr lang="tr-TR" dirty="0" err="1" smtClean="0"/>
              <a:t>İletİşİm</a:t>
            </a:r>
            <a:r>
              <a:rPr lang="tr-TR" dirty="0" smtClean="0"/>
              <a:t> </a:t>
            </a:r>
            <a:r>
              <a:rPr lang="tr-TR" dirty="0" err="1" smtClean="0"/>
              <a:t>engellerİ</a:t>
            </a:r>
            <a:endParaRPr lang="tr-TR" dirty="0"/>
          </a:p>
        </p:txBody>
      </p:sp>
      <p:pic>
        <p:nvPicPr>
          <p:cNvPr id="2050" name="Picture 2" descr="C:\Documents and Settings\Xp\Desktop\iletişim engelleri.jpg"/>
          <p:cNvPicPr>
            <a:picLocks noGrp="1" noChangeAspect="1" noChangeArrowheads="1"/>
          </p:cNvPicPr>
          <p:nvPr>
            <p:ph idx="1"/>
          </p:nvPr>
        </p:nvPicPr>
        <p:blipFill>
          <a:blip r:embed="rId3"/>
          <a:srcRect/>
          <a:stretch>
            <a:fillRect/>
          </a:stretch>
        </p:blipFill>
        <p:spPr bwMode="auto">
          <a:xfrm>
            <a:off x="642910" y="1571612"/>
            <a:ext cx="3214710" cy="2357454"/>
          </a:xfrm>
          <a:prstGeom prst="rect">
            <a:avLst/>
          </a:prstGeom>
          <a:noFill/>
        </p:spPr>
      </p:pic>
      <p:pic>
        <p:nvPicPr>
          <p:cNvPr id="2052" name="Picture 4" descr="C:\Documents and Settings\Xp\Desktop\iletişim engelleri2.jpg"/>
          <p:cNvPicPr>
            <a:picLocks noChangeAspect="1" noChangeArrowheads="1"/>
          </p:cNvPicPr>
          <p:nvPr/>
        </p:nvPicPr>
        <p:blipFill>
          <a:blip r:embed="rId4"/>
          <a:srcRect/>
          <a:stretch>
            <a:fillRect/>
          </a:stretch>
        </p:blipFill>
        <p:spPr bwMode="auto">
          <a:xfrm>
            <a:off x="2500298" y="3786190"/>
            <a:ext cx="3071834" cy="2214578"/>
          </a:xfrm>
          <a:prstGeom prst="rect">
            <a:avLst/>
          </a:prstGeom>
          <a:noFill/>
        </p:spPr>
      </p:pic>
      <p:pic>
        <p:nvPicPr>
          <p:cNvPr id="2053" name="Picture 5" descr="C:\Documents and Settings\Xp\Desktop\iletişim engelleri3.jpg"/>
          <p:cNvPicPr>
            <a:picLocks noChangeAspect="1" noChangeArrowheads="1"/>
          </p:cNvPicPr>
          <p:nvPr/>
        </p:nvPicPr>
        <p:blipFill>
          <a:blip r:embed="rId5"/>
          <a:srcRect/>
          <a:stretch>
            <a:fillRect/>
          </a:stretch>
        </p:blipFill>
        <p:spPr bwMode="auto">
          <a:xfrm>
            <a:off x="4572000" y="1714488"/>
            <a:ext cx="2643206" cy="1928826"/>
          </a:xfrm>
          <a:prstGeom prst="rect">
            <a:avLst/>
          </a:prstGeom>
          <a:noFill/>
        </p:spPr>
      </p:pic>
      <p:pic>
        <p:nvPicPr>
          <p:cNvPr id="8" name="Kayıtlı Ses">
            <a:hlinkClick r:id="" action="ppaction://media"/>
          </p:cNvPr>
          <p:cNvPicPr>
            <a:picLocks noRot="1" noChangeAspect="1"/>
          </p:cNvPicPr>
          <p:nvPr>
            <a:wavAudioFile r:embed="rId1" name="Kayıtlı Ses"/>
          </p:nvPr>
        </p:nvPicPr>
        <p:blipFill>
          <a:blip r:embed="rId6"/>
          <a:stretch>
            <a:fillRect/>
          </a:stretch>
        </p:blipFill>
        <p:spPr>
          <a:xfrm>
            <a:off x="1142976" y="4929198"/>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3.oturum:</a:t>
            </a:r>
            <a:r>
              <a:rPr lang="tr-TR" dirty="0" err="1" smtClean="0"/>
              <a:t>duygularI</a:t>
            </a:r>
            <a:r>
              <a:rPr lang="tr-TR" dirty="0" smtClean="0"/>
              <a:t> TANIMA VE FARK ETME</a:t>
            </a:r>
            <a:endParaRPr lang="tr-TR" dirty="0"/>
          </a:p>
        </p:txBody>
      </p:sp>
      <p:pic>
        <p:nvPicPr>
          <p:cNvPr id="5" name="Picture 2" descr="C:\Documents and Settings\Xp\Desktop\DUYGULAR.bmp"/>
          <p:cNvPicPr>
            <a:picLocks noChangeAspect="1" noChangeArrowheads="1"/>
          </p:cNvPicPr>
          <p:nvPr/>
        </p:nvPicPr>
        <p:blipFill>
          <a:blip r:embed="rId3"/>
          <a:srcRect/>
          <a:stretch>
            <a:fillRect/>
          </a:stretch>
        </p:blipFill>
        <p:spPr bwMode="auto">
          <a:xfrm>
            <a:off x="1285852" y="1928802"/>
            <a:ext cx="5786478" cy="3857652"/>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4.OTURUM:EMPATİ VE ETKİN DİNLEME</a:t>
            </a:r>
            <a:endParaRPr lang="tr-TR" dirty="0"/>
          </a:p>
        </p:txBody>
      </p:sp>
      <p:pic>
        <p:nvPicPr>
          <p:cNvPr id="4" name="Kayıtlı Ses">
            <a:hlinkClick r:id="" action="ppaction://media"/>
          </p:cNvPr>
          <p:cNvPicPr>
            <a:picLocks noRot="1" noChangeAspect="1"/>
          </p:cNvPicPr>
          <p:nvPr>
            <a:wavAudioFile r:embed="rId1" name="Kayıtlı Ses"/>
          </p:nvPr>
        </p:nvPicPr>
        <p:blipFill>
          <a:blip r:embed="rId3"/>
          <a:stretch>
            <a:fillRect/>
          </a:stretch>
        </p:blipFill>
        <p:spPr>
          <a:xfrm>
            <a:off x="4419600" y="3276600"/>
            <a:ext cx="304800" cy="304800"/>
          </a:xfrm>
          <a:prstGeom prst="rect">
            <a:avLst/>
          </a:prstGeom>
        </p:spPr>
      </p:pic>
      <p:sp>
        <p:nvSpPr>
          <p:cNvPr id="5" name="4 İçerik Yer Tutucusu"/>
          <p:cNvSpPr>
            <a:spLocks noGrp="1"/>
          </p:cNvSpPr>
          <p:nvPr>
            <p:ph idx="1"/>
          </p:nvPr>
        </p:nvSpPr>
        <p:spPr/>
        <p:txBody>
          <a:bodyPr/>
          <a:lstStyle/>
          <a:p>
            <a:endParaRPr lang="tr-TR" dirty="0"/>
          </a:p>
        </p:txBody>
      </p:sp>
      <p:pic>
        <p:nvPicPr>
          <p:cNvPr id="2050" name="Picture 2"/>
          <p:cNvPicPr>
            <a:picLocks noChangeAspect="1" noChangeArrowheads="1"/>
          </p:cNvPicPr>
          <p:nvPr/>
        </p:nvPicPr>
        <p:blipFill>
          <a:blip r:embed="rId4"/>
          <a:srcRect/>
          <a:stretch>
            <a:fillRect/>
          </a:stretch>
        </p:blipFill>
        <p:spPr bwMode="auto">
          <a:xfrm>
            <a:off x="428596" y="1571612"/>
            <a:ext cx="7429552" cy="5022689"/>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mtClean="0"/>
              <a:t>çalIşmamIZ;</a:t>
            </a:r>
            <a:endParaRPr lang="tr-TR" dirty="0"/>
          </a:p>
        </p:txBody>
      </p:sp>
      <p:sp>
        <p:nvSpPr>
          <p:cNvPr id="3" name="2 İçerik Yer Tutucusu"/>
          <p:cNvSpPr>
            <a:spLocks noGrp="1"/>
          </p:cNvSpPr>
          <p:nvPr>
            <p:ph idx="1"/>
          </p:nvPr>
        </p:nvSpPr>
        <p:spPr/>
        <p:txBody>
          <a:bodyPr>
            <a:normAutofit/>
          </a:bodyPr>
          <a:lstStyle/>
          <a:p>
            <a:pPr>
              <a:buNone/>
            </a:pPr>
            <a:r>
              <a:rPr lang="tr-TR" dirty="0" smtClean="0"/>
              <a:t>     </a:t>
            </a:r>
            <a:r>
              <a:rPr lang="tr-TR" sz="2800" dirty="0" smtClean="0"/>
              <a:t>Paydaşlarımızdan; </a:t>
            </a:r>
          </a:p>
          <a:p>
            <a:pPr algn="just">
              <a:buNone/>
            </a:pPr>
            <a:r>
              <a:rPr lang="tr-TR" sz="2800" dirty="0" smtClean="0"/>
              <a:t>   BMC Sanayi ve Ticaret A.Ş. Çıraklık Okulu’nda öğrenim gören çıraklarda, gözlenen davranış problemlerinin azaltılması ve davranış değişikliklerinin kalıcı olabilmesi amacıyla, temel iletişim becerilerini geliştirmeye yönelik eğitim verilmesidir.</a:t>
            </a:r>
          </a:p>
          <a:p>
            <a:pPr algn="just">
              <a:buNone/>
            </a:pPr>
            <a:r>
              <a:rPr lang="tr-TR" sz="2800" dirty="0" smtClean="0"/>
              <a:t>   </a:t>
            </a:r>
          </a:p>
          <a:p>
            <a:pPr algn="just">
              <a:buNone/>
            </a:pPr>
            <a:endParaRPr lang="tr-TR" sz="2800" dirty="0"/>
          </a:p>
        </p:txBody>
      </p:sp>
      <p:pic>
        <p:nvPicPr>
          <p:cNvPr id="15" name="Kayıtlı Ses">
            <a:hlinkClick r:id="" action="ppaction://media"/>
          </p:cNvPr>
          <p:cNvPicPr>
            <a:picLocks noRot="1" noChangeAspect="1"/>
          </p:cNvPicPr>
          <p:nvPr>
            <a:wavAudioFile r:embed="rId1" name="Kayıtlı Ses"/>
          </p:nvPr>
        </p:nvPicPr>
        <p:blipFill>
          <a:blip r:embed="rId3"/>
          <a:stretch>
            <a:fillRect/>
          </a:stretch>
        </p:blipFill>
        <p:spPr>
          <a:xfrm>
            <a:off x="714348" y="5786454"/>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5.OTURUM:BEN DİLİ</a:t>
            </a:r>
            <a:endParaRPr lang="tr-TR" dirty="0"/>
          </a:p>
        </p:txBody>
      </p:sp>
      <p:pic>
        <p:nvPicPr>
          <p:cNvPr id="6147" name="Picture 3" descr="C:\Documents and Settings\Xp\Desktop\BEN DİLİ.jpg"/>
          <p:cNvPicPr>
            <a:picLocks noGrp="1" noChangeAspect="1" noChangeArrowheads="1"/>
          </p:cNvPicPr>
          <p:nvPr>
            <p:ph idx="1"/>
          </p:nvPr>
        </p:nvPicPr>
        <p:blipFill>
          <a:blip r:embed="rId3"/>
          <a:srcRect/>
          <a:stretch>
            <a:fillRect/>
          </a:stretch>
        </p:blipFill>
        <p:spPr bwMode="auto">
          <a:xfrm>
            <a:off x="1000100" y="1643050"/>
            <a:ext cx="6357982" cy="4572032"/>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6.OTURUM:ÇATIŞMALARI ÇÖZMEK İÇİN KAYBEDEN YOK YÖNTEMİ </a:t>
            </a:r>
            <a:endParaRPr lang="tr-TR" dirty="0"/>
          </a:p>
        </p:txBody>
      </p:sp>
      <p:pic>
        <p:nvPicPr>
          <p:cNvPr id="1026" name="Picture 2" descr="C:\Documents and Settings\Xp\Desktop\KAZAN KAZAN YÖNTEMİ.jpg"/>
          <p:cNvPicPr>
            <a:picLocks noGrp="1" noChangeAspect="1" noChangeArrowheads="1"/>
          </p:cNvPicPr>
          <p:nvPr>
            <p:ph idx="1"/>
          </p:nvPr>
        </p:nvPicPr>
        <p:blipFill>
          <a:blip r:embed="rId3"/>
          <a:srcRect/>
          <a:stretch>
            <a:fillRect/>
          </a:stretch>
        </p:blipFill>
        <p:spPr bwMode="auto">
          <a:xfrm>
            <a:off x="928662" y="1785926"/>
            <a:ext cx="6500858" cy="4500594"/>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YAPILAN ÇALIŞMALARDAN </a:t>
            </a:r>
            <a:br>
              <a:rPr lang="tr-TR" dirty="0" smtClean="0"/>
            </a:br>
            <a:r>
              <a:rPr lang="tr-TR" dirty="0" smtClean="0"/>
              <a:t>GÖRSEL ÖRNEKLER</a:t>
            </a:r>
            <a:endParaRPr lang="tr-TR" dirty="0"/>
          </a:p>
        </p:txBody>
      </p:sp>
      <p:pic>
        <p:nvPicPr>
          <p:cNvPr id="4" name="3 İçerik Yer Tutucusu" descr="C:\Users\MEB\VELİ ÜSTÜNER eski belgeler\BMC Çalışmaları\Veli Çıraklar 1.jpg"/>
          <p:cNvPicPr>
            <a:picLocks noGrp="1"/>
          </p:cNvPicPr>
          <p:nvPr>
            <p:ph idx="1"/>
          </p:nvPr>
        </p:nvPicPr>
        <p:blipFill>
          <a:blip r:embed="rId3" cstate="print">
            <a:extLst>
              <a:ext uri="{28A0092B-C50C-407E-A947-70E740481C1C}">
                <a14:useLocalDpi xmlns="" xmlns:a14="http://schemas.microsoft.com/office/drawing/2010/main" val="0"/>
              </a:ext>
            </a:extLst>
          </a:blip>
          <a:stretch>
            <a:fillRect/>
          </a:stretch>
        </p:blipFill>
        <p:spPr bwMode="auto">
          <a:xfrm>
            <a:off x="357158" y="1714488"/>
            <a:ext cx="7500990" cy="4786346"/>
          </a:xfrm>
          <a:prstGeom prst="rect">
            <a:avLst/>
          </a:prstGeom>
          <a:noFill/>
          <a:ln>
            <a:noFill/>
          </a:ln>
        </p:spPr>
      </p:pic>
      <p:pic>
        <p:nvPicPr>
          <p:cNvPr id="5"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Veli Çıraklar 3.jpg"/>
          <p:cNvPicPr>
            <a:picLocks noChangeAspect="1" noChangeArrowheads="1"/>
          </p:cNvPicPr>
          <p:nvPr/>
        </p:nvPicPr>
        <p:blipFill>
          <a:blip r:embed="rId2" cstate="print"/>
          <a:srcRect/>
          <a:stretch>
            <a:fillRect/>
          </a:stretch>
        </p:blipFill>
        <p:spPr bwMode="auto">
          <a:xfrm>
            <a:off x="357158" y="500042"/>
            <a:ext cx="7524801" cy="6072230"/>
          </a:xfrm>
          <a:prstGeom prst="rect">
            <a:avLst/>
          </a:prstGeom>
          <a:noFill/>
        </p:spPr>
      </p:pic>
    </p:spTree>
  </p:cSld>
  <p:clrMapOvr>
    <a:masterClrMapping/>
  </p:clrMapOvr>
  <p:transition advClick="0" advTm="3000">
    <p:pull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MEB\VELİ ÜSTÜNER eski belgeler\BMC Çalışmaları\Veli Ustalar 2.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4282" y="285729"/>
            <a:ext cx="7715304" cy="6215106"/>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357166"/>
            <a:ext cx="7715304" cy="6215106"/>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500042"/>
            <a:ext cx="7643866" cy="5857916"/>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MEB\VELİ ÜSTÜNER eski belgeler\BMC Çalışmaları\foto\Çırak 4.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500042"/>
            <a:ext cx="7500990" cy="5929354"/>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MEB\VELİ ÜSTÜNER eski belgeler\BMC Çalışmaları\foto\Serap Çırak 1.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7158" y="357166"/>
            <a:ext cx="7572428" cy="6072230"/>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MEB\VELİ ÜSTÜNER eski belgeler\BMC Çalışmaları\foto\Şeniz - Çırak.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357166"/>
            <a:ext cx="7643866" cy="6143668"/>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85860"/>
            <a:ext cx="7239000" cy="5169876"/>
          </a:xfrm>
        </p:spPr>
        <p:txBody>
          <a:bodyPr/>
          <a:lstStyle/>
          <a:p>
            <a:pPr algn="just">
              <a:buNone/>
            </a:pPr>
            <a:r>
              <a:rPr lang="tr-TR" sz="2400" dirty="0" smtClean="0"/>
              <a:t>   </a:t>
            </a:r>
            <a:r>
              <a:rPr lang="tr-TR" sz="2800" dirty="0" smtClean="0"/>
              <a:t>Kurumumuzda görev yapan psikolojik danışmanlar ve farklı okulların rehberlik servislerinde çalışan üç psikolojik danışman, BMC Çıraklık Okulu çıraklarına ve usta öğreticilerine yönelik hazırlanan bu çalışmada görev almıştır.</a:t>
            </a:r>
          </a:p>
        </p:txBody>
      </p:sp>
      <p:pic>
        <p:nvPicPr>
          <p:cNvPr id="13" name="Kayıtlı Ses">
            <a:hlinkClick r:id="" action="ppaction://media"/>
          </p:cNvPr>
          <p:cNvPicPr>
            <a:picLocks noRot="1" noChangeAspect="1"/>
          </p:cNvPicPr>
          <p:nvPr>
            <a:wavAudioFile r:embed="rId1" name="Kayıtlı Ses"/>
          </p:nvPr>
        </p:nvPicPr>
        <p:blipFill>
          <a:blip r:embed="rId3"/>
          <a:stretch>
            <a:fillRect/>
          </a:stretch>
        </p:blipFill>
        <p:spPr>
          <a:xfrm>
            <a:off x="1214414" y="4786322"/>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foto\Çırak 1.JPG"/>
          <p:cNvPicPr>
            <a:picLocks noChangeAspect="1" noChangeArrowheads="1"/>
          </p:cNvPicPr>
          <p:nvPr/>
        </p:nvPicPr>
        <p:blipFill>
          <a:blip r:embed="rId2" cstate="print"/>
          <a:srcRect/>
          <a:stretch>
            <a:fillRect/>
          </a:stretch>
        </p:blipFill>
        <p:spPr bwMode="auto">
          <a:xfrm>
            <a:off x="357158" y="500042"/>
            <a:ext cx="7572428" cy="6000792"/>
          </a:xfrm>
          <a:prstGeom prst="rect">
            <a:avLst/>
          </a:prstGeom>
          <a:noFill/>
        </p:spPr>
      </p:pic>
    </p:spTree>
  </p:cSld>
  <p:clrMapOvr>
    <a:masterClrMapping/>
  </p:clrMapOvr>
  <p:transition advClick="0" advTm="3000">
    <p:pull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MEB\VELİ ÜSTÜNER eski belgeler\BMC Çalışmaları\foto\Şeniz Çırak 2.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285728"/>
            <a:ext cx="7500990" cy="6215106"/>
          </a:xfrm>
          <a:prstGeom prst="rect">
            <a:avLst/>
          </a:prstGeom>
          <a:noFill/>
          <a:ln>
            <a:noFill/>
          </a:ln>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Users\MEB\VELİ ÜSTÜNER eski belgeler\BMC Çalışmaları\Veli Çıraklar 1.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57158" y="357166"/>
            <a:ext cx="7500990" cy="6072230"/>
          </a:xfrm>
          <a:prstGeom prst="rect">
            <a:avLst/>
          </a:prstGeom>
          <a:noFill/>
          <a:ln>
            <a:noFill/>
          </a:ln>
        </p:spPr>
      </p:pic>
    </p:spTree>
  </p:cSld>
  <p:clrMapOvr>
    <a:masterClrMapping/>
  </p:clrMapOvr>
  <p:transition advClick="0" advTm="3000">
    <p:pull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43.jpg"/>
          <p:cNvPicPr/>
          <p:nvPr/>
        </p:nvPicPr>
        <p:blipFill>
          <a:blip r:embed="rId2"/>
          <a:srcRect/>
          <a:stretch>
            <a:fillRect/>
          </a:stretch>
        </p:blipFill>
        <p:spPr bwMode="auto">
          <a:xfrm>
            <a:off x="357158" y="285728"/>
            <a:ext cx="7572427" cy="6143668"/>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44.jpg"/>
          <p:cNvPicPr/>
          <p:nvPr/>
        </p:nvPicPr>
        <p:blipFill>
          <a:blip r:embed="rId2"/>
          <a:srcRect/>
          <a:stretch>
            <a:fillRect/>
          </a:stretch>
        </p:blipFill>
        <p:spPr bwMode="auto">
          <a:xfrm>
            <a:off x="428596" y="357166"/>
            <a:ext cx="7429552" cy="6143668"/>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46.jpg"/>
          <p:cNvPicPr/>
          <p:nvPr/>
        </p:nvPicPr>
        <p:blipFill>
          <a:blip r:embed="rId2"/>
          <a:srcRect/>
          <a:stretch>
            <a:fillRect/>
          </a:stretch>
        </p:blipFill>
        <p:spPr bwMode="auto">
          <a:xfrm rot="16200000">
            <a:off x="1000100" y="-214343"/>
            <a:ext cx="6143669" cy="7429553"/>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63.jpg"/>
          <p:cNvPicPr/>
          <p:nvPr/>
        </p:nvPicPr>
        <p:blipFill>
          <a:blip r:embed="rId2"/>
          <a:srcRect/>
          <a:stretch>
            <a:fillRect/>
          </a:stretch>
        </p:blipFill>
        <p:spPr bwMode="auto">
          <a:xfrm>
            <a:off x="500034" y="357166"/>
            <a:ext cx="7358114" cy="6143668"/>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66.jpg"/>
          <p:cNvPicPr/>
          <p:nvPr/>
        </p:nvPicPr>
        <p:blipFill>
          <a:blip r:embed="rId2"/>
          <a:srcRect/>
          <a:stretch>
            <a:fillRect/>
          </a:stretch>
        </p:blipFill>
        <p:spPr bwMode="auto">
          <a:xfrm>
            <a:off x="357158" y="357166"/>
            <a:ext cx="7500990" cy="6215106"/>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69.jpg"/>
          <p:cNvPicPr/>
          <p:nvPr/>
        </p:nvPicPr>
        <p:blipFill>
          <a:blip r:embed="rId2"/>
          <a:srcRect/>
          <a:stretch>
            <a:fillRect/>
          </a:stretch>
        </p:blipFill>
        <p:spPr bwMode="auto">
          <a:xfrm>
            <a:off x="428596" y="428604"/>
            <a:ext cx="7429552" cy="6143667"/>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54.jpg"/>
          <p:cNvPicPr/>
          <p:nvPr/>
        </p:nvPicPr>
        <p:blipFill>
          <a:blip r:embed="rId2"/>
          <a:srcRect/>
          <a:stretch>
            <a:fillRect/>
          </a:stretch>
        </p:blipFill>
        <p:spPr bwMode="auto">
          <a:xfrm>
            <a:off x="357158" y="428604"/>
            <a:ext cx="7500990" cy="6072230"/>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err="1" smtClean="0"/>
              <a:t>MİSYONUmuz</a:t>
            </a:r>
            <a:r>
              <a:rPr lang="tr-TR" dirty="0" smtClean="0"/>
              <a:t> ve </a:t>
            </a:r>
            <a:r>
              <a:rPr lang="tr-TR" dirty="0" err="1" smtClean="0"/>
              <a:t>vİzyonumuz</a:t>
            </a:r>
            <a:r>
              <a:rPr lang="tr-TR" dirty="0" smtClean="0"/>
              <a:t>:</a:t>
            </a:r>
            <a:br>
              <a:rPr lang="tr-TR" dirty="0" smtClean="0"/>
            </a:br>
            <a:endParaRPr lang="tr-TR" dirty="0"/>
          </a:p>
        </p:txBody>
      </p:sp>
      <p:sp>
        <p:nvSpPr>
          <p:cNvPr id="3" name="2 İçerik Yer Tutucusu"/>
          <p:cNvSpPr>
            <a:spLocks noGrp="1"/>
          </p:cNvSpPr>
          <p:nvPr>
            <p:ph idx="1"/>
          </p:nvPr>
        </p:nvSpPr>
        <p:spPr/>
        <p:txBody>
          <a:bodyPr/>
          <a:lstStyle/>
          <a:p>
            <a:r>
              <a:rPr lang="tr-TR" dirty="0" smtClean="0"/>
              <a:t>“BMC Sanayi ve Ticaret A.Ş. Çıraklık Okulu’nda eğitim gören çırakların hem kendileriyle hem de çevresiyle daha barışık, iletişime açık, sorun çözme becerileri artmış, kendi değerlerinin farkında olan bireyler olabilmelerine yardımcı olmaktır.” </a:t>
            </a:r>
          </a:p>
          <a:p>
            <a:r>
              <a:rPr lang="tr-TR" dirty="0" smtClean="0"/>
              <a:t>“Kendini gerçekleştirme yolculuğundaki çırakların ileride yeni çıraklara yol gösteren ustalar olmalarıdır.”</a:t>
            </a:r>
          </a:p>
          <a:p>
            <a:endParaRPr lang="tr-TR" dirty="0" smtClean="0"/>
          </a:p>
          <a:p>
            <a:endParaRPr lang="tr-TR" dirty="0"/>
          </a:p>
        </p:txBody>
      </p:sp>
      <p:pic>
        <p:nvPicPr>
          <p:cNvPr id="6" name="Kayıtlı Ses">
            <a:hlinkClick r:id="" action="ppaction://media"/>
          </p:cNvPr>
          <p:cNvPicPr>
            <a:picLocks noRot="1" noChangeAspect="1"/>
          </p:cNvPicPr>
          <p:nvPr>
            <a:wavAudioFile r:embed="rId1" name="Kayıtlı Ses"/>
          </p:nvPr>
        </p:nvPicPr>
        <p:blipFill>
          <a:blip r:embed="rId3"/>
          <a:stretch>
            <a:fillRect/>
          </a:stretch>
        </p:blipFill>
        <p:spPr>
          <a:xfrm>
            <a:off x="4419600" y="3276600"/>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55.jpg"/>
          <p:cNvPicPr/>
          <p:nvPr/>
        </p:nvPicPr>
        <p:blipFill>
          <a:blip r:embed="rId2"/>
          <a:srcRect/>
          <a:stretch>
            <a:fillRect/>
          </a:stretch>
        </p:blipFill>
        <p:spPr bwMode="auto">
          <a:xfrm>
            <a:off x="285720" y="357166"/>
            <a:ext cx="7643866" cy="6072230"/>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56.jpg"/>
          <p:cNvPicPr/>
          <p:nvPr/>
        </p:nvPicPr>
        <p:blipFill>
          <a:blip r:embed="rId2"/>
          <a:srcRect/>
          <a:stretch>
            <a:fillRect/>
          </a:stretch>
        </p:blipFill>
        <p:spPr bwMode="auto">
          <a:xfrm>
            <a:off x="285720" y="428605"/>
            <a:ext cx="7715303" cy="6215106"/>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57.jpg"/>
          <p:cNvPicPr/>
          <p:nvPr/>
        </p:nvPicPr>
        <p:blipFill>
          <a:blip r:embed="rId2"/>
          <a:srcRect/>
          <a:stretch>
            <a:fillRect/>
          </a:stretch>
        </p:blipFill>
        <p:spPr bwMode="auto">
          <a:xfrm>
            <a:off x="428596" y="285728"/>
            <a:ext cx="7429552" cy="6215106"/>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telefondan\Görünt158.jpg"/>
          <p:cNvPicPr/>
          <p:nvPr/>
        </p:nvPicPr>
        <p:blipFill>
          <a:blip r:embed="rId2"/>
          <a:srcRect/>
          <a:stretch>
            <a:fillRect/>
          </a:stretch>
        </p:blipFill>
        <p:spPr bwMode="auto">
          <a:xfrm>
            <a:off x="285720" y="428604"/>
            <a:ext cx="7715304" cy="6072230"/>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B\VELİ ÜSTÜNER eski belgeler\BMC Çalışmaları\çırakllık eğitim enise\IMG_957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571480"/>
            <a:ext cx="7128792" cy="56836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advClick="0" advTm="3000">
    <p:pull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EB\VELİ ÜSTÜNER eski belgeler\BMC Çalışmaları\çırakllık eğitim enise\IMG_95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357166"/>
            <a:ext cx="7200800" cy="607223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advClick="0" advTm="3000">
    <p:pull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B\VELİ ÜSTÜNER eski belgeler\BMC Çalışmaları\çırakllık eğitim enise\IMG_957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20688"/>
            <a:ext cx="7489108" cy="561662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advClick="0" advTm="3000">
    <p:pull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BCM İLÇE ÖDÜL SUNU VELİ HOCA\BMC SAHA FOTOGRAFLARI\TKY Saha foto Aralık 002.JPG"/>
          <p:cNvPicPr/>
          <p:nvPr/>
        </p:nvPicPr>
        <p:blipFill>
          <a:blip r:embed="rId2" cstate="print"/>
          <a:srcRect/>
          <a:stretch>
            <a:fillRect/>
          </a:stretch>
        </p:blipFill>
        <p:spPr bwMode="auto">
          <a:xfrm>
            <a:off x="785786" y="571480"/>
            <a:ext cx="6929486" cy="5643602"/>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BCM İLÇE ÖDÜL SUNU VELİ HOCA\BMC SAHA FOTOGRAFLARI\yeni resimler şubat 2012 022.JPG"/>
          <p:cNvPicPr/>
          <p:nvPr/>
        </p:nvPicPr>
        <p:blipFill>
          <a:blip r:embed="rId2" cstate="print"/>
          <a:srcRect/>
          <a:stretch>
            <a:fillRect/>
          </a:stretch>
        </p:blipFill>
        <p:spPr bwMode="auto">
          <a:xfrm>
            <a:off x="500034" y="428604"/>
            <a:ext cx="7286675" cy="5929354"/>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BCM İLÇE ÖDÜL SUNU VELİ HOCA\BMC SAHA FOTOGRAFLARI\yeni resimler şubat 2012 023.JPG"/>
          <p:cNvPicPr/>
          <p:nvPr/>
        </p:nvPicPr>
        <p:blipFill>
          <a:blip r:embed="rId2" cstate="print"/>
          <a:srcRect/>
          <a:stretch>
            <a:fillRect/>
          </a:stretch>
        </p:blipFill>
        <p:spPr bwMode="auto">
          <a:xfrm rot="5400000">
            <a:off x="1000101" y="285730"/>
            <a:ext cx="5857915" cy="6286546"/>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pPr algn="ctr"/>
            <a:r>
              <a:rPr lang="tr-TR" dirty="0" smtClean="0"/>
              <a:t>  </a:t>
            </a:r>
            <a:r>
              <a:rPr lang="tr-TR" dirty="0" err="1" smtClean="0"/>
              <a:t>hedeflerİmİz</a:t>
            </a:r>
            <a:r>
              <a:rPr lang="tr-TR" dirty="0" smtClean="0"/>
              <a:t>:</a:t>
            </a:r>
            <a:endParaRPr lang="tr-TR" dirty="0"/>
          </a:p>
        </p:txBody>
      </p:sp>
      <p:sp>
        <p:nvSpPr>
          <p:cNvPr id="3" name="2 İçerik Yer Tutucusu"/>
          <p:cNvSpPr>
            <a:spLocks noGrp="1"/>
          </p:cNvSpPr>
          <p:nvPr>
            <p:ph idx="1"/>
          </p:nvPr>
        </p:nvSpPr>
        <p:spPr/>
        <p:txBody>
          <a:bodyPr>
            <a:normAutofit/>
          </a:bodyPr>
          <a:lstStyle/>
          <a:p>
            <a:r>
              <a:rPr lang="tr-TR" dirty="0" smtClean="0"/>
              <a:t>Çıraklarda gözlenen davranış problemlerini en az seviyeye düşürmek,</a:t>
            </a:r>
          </a:p>
          <a:p>
            <a:pPr lvl="0"/>
            <a:r>
              <a:rPr lang="tr-TR" dirty="0" smtClean="0"/>
              <a:t>Çırakların iş ortamına adaptasyonunu sağlamak,</a:t>
            </a:r>
          </a:p>
          <a:p>
            <a:pPr lvl="0"/>
            <a:r>
              <a:rPr lang="tr-TR" dirty="0" smtClean="0"/>
              <a:t>İşyeri -usta öğretici-çırak iletişimini  güçlendirmek,</a:t>
            </a:r>
          </a:p>
          <a:p>
            <a:pPr lvl="0"/>
            <a:r>
              <a:rPr lang="tr-TR" dirty="0" smtClean="0"/>
              <a:t>Çırakların kendilerini etkili biçimde ifade etmelerine  destek olmak,</a:t>
            </a:r>
          </a:p>
          <a:p>
            <a:pPr lvl="0"/>
            <a:r>
              <a:rPr lang="tr-TR" dirty="0" smtClean="0"/>
              <a:t>Çırakların olumlu benlik algısı geliştirmelerini sağlamak.</a:t>
            </a:r>
          </a:p>
          <a:p>
            <a:endParaRPr lang="tr-TR" dirty="0"/>
          </a:p>
        </p:txBody>
      </p:sp>
      <p:pic>
        <p:nvPicPr>
          <p:cNvPr id="7" name="Kayıtlı Ses">
            <a:hlinkClick r:id="" action="ppaction://media"/>
          </p:cNvPr>
          <p:cNvPicPr>
            <a:picLocks noRot="1" noChangeAspect="1"/>
          </p:cNvPicPr>
          <p:nvPr>
            <a:wavAudioFile r:embed="rId1" name="Kayıtlı Ses"/>
          </p:nvPr>
        </p:nvPicPr>
        <p:blipFill>
          <a:blip r:embed="rId3"/>
          <a:stretch>
            <a:fillRect/>
          </a:stretch>
        </p:blipFill>
        <p:spPr>
          <a:xfrm>
            <a:off x="4419600" y="3276600"/>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Documents and Settings\Xp\Desktop\BCM İLÇE ÖDÜL SUNU VELİ HOCA\BMC SAHA FOTOGRAFLARI\yeni resimler şubat 2012 029.JPG"/>
          <p:cNvPicPr/>
          <p:nvPr/>
        </p:nvPicPr>
        <p:blipFill>
          <a:blip r:embed="rId2" cstate="print"/>
          <a:srcRect/>
          <a:stretch>
            <a:fillRect/>
          </a:stretch>
        </p:blipFill>
        <p:spPr bwMode="auto">
          <a:xfrm>
            <a:off x="642910" y="285728"/>
            <a:ext cx="7000924" cy="6215106"/>
          </a:xfrm>
          <a:prstGeom prst="rect">
            <a:avLst/>
          </a:prstGeom>
          <a:noFill/>
          <a:ln w="9525">
            <a:noFill/>
            <a:miter lim="800000"/>
            <a:headEnd/>
            <a:tailEnd/>
          </a:ln>
        </p:spPr>
      </p:pic>
    </p:spTree>
  </p:cSld>
  <p:clrMapOvr>
    <a:masterClrMapping/>
  </p:clrMapOvr>
  <p:transition advClick="0" advTm="3000">
    <p:pull dir="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20040"/>
            <a:ext cx="7239000" cy="680068"/>
          </a:xfrm>
        </p:spPr>
        <p:txBody>
          <a:bodyPr/>
          <a:lstStyle/>
          <a:p>
            <a:pPr algn="ctr"/>
            <a:r>
              <a:rPr lang="tr-TR" dirty="0" smtClean="0"/>
              <a:t>ELDE EDİLEN SONUÇLAR:</a:t>
            </a:r>
            <a:endParaRPr lang="tr-TR" dirty="0"/>
          </a:p>
        </p:txBody>
      </p:sp>
      <p:sp>
        <p:nvSpPr>
          <p:cNvPr id="3" name="2 İçerik Yer Tutucusu"/>
          <p:cNvSpPr>
            <a:spLocks noGrp="1"/>
          </p:cNvSpPr>
          <p:nvPr>
            <p:ph idx="1"/>
          </p:nvPr>
        </p:nvSpPr>
        <p:spPr>
          <a:xfrm>
            <a:off x="457200" y="1285860"/>
            <a:ext cx="7239000" cy="4857784"/>
          </a:xfrm>
        </p:spPr>
        <p:txBody>
          <a:bodyPr>
            <a:normAutofit/>
          </a:bodyPr>
          <a:lstStyle/>
          <a:p>
            <a:r>
              <a:rPr lang="tr-TR" dirty="0" smtClean="0"/>
              <a:t>Bu çalışmanın ardından usta öğreticilere uygulanan memnuniyet anketi sonuçlarına göre;</a:t>
            </a:r>
          </a:p>
          <a:p>
            <a:r>
              <a:rPr lang="tr-TR" dirty="0" smtClean="0"/>
              <a:t>Usta öğreticilerin % 93’ü çalışma sonunda çıraklarla olan ilişkilerinde olumlu yönde değişiklik olduğunu,</a:t>
            </a:r>
          </a:p>
          <a:p>
            <a:r>
              <a:rPr lang="tr-TR" dirty="0" smtClean="0"/>
              <a:t>% 80’i  çırakların davranışlarında olumlu değişimler olduğunu ve </a:t>
            </a:r>
          </a:p>
          <a:p>
            <a:r>
              <a:rPr lang="tr-TR" dirty="0" smtClean="0"/>
              <a:t>% 90’ ı ise  yapılan çalışmanın amacına ulaştığını ifade etmiştir.</a:t>
            </a:r>
            <a:endParaRPr lang="tr-TR" dirty="0"/>
          </a:p>
        </p:txBody>
      </p:sp>
      <p:pic>
        <p:nvPicPr>
          <p:cNvPr id="4" name="Kayıtlı Ses">
            <a:hlinkClick r:id="" action="ppaction://media"/>
          </p:cNvPr>
          <p:cNvPicPr>
            <a:picLocks noRot="1" noChangeAspect="1"/>
          </p:cNvPicPr>
          <p:nvPr>
            <a:wavAudioFile r:embed="rId1" name="Kayıtlı Ses"/>
          </p:nvPr>
        </p:nvPicPr>
        <p:blipFill>
          <a:blip r:embed="rId3"/>
          <a:stretch>
            <a:fillRect/>
          </a:stretch>
        </p:blipFill>
        <p:spPr>
          <a:xfrm>
            <a:off x="4419600" y="3276600"/>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KATKI VE DESTEKLERİNDEN DOLAYI;</a:t>
            </a:r>
            <a:endParaRPr lang="tr-TR" dirty="0"/>
          </a:p>
        </p:txBody>
      </p:sp>
      <p:sp>
        <p:nvSpPr>
          <p:cNvPr id="3" name="2 İçerik Yer Tutucusu"/>
          <p:cNvSpPr>
            <a:spLocks noGrp="1"/>
          </p:cNvSpPr>
          <p:nvPr>
            <p:ph idx="1"/>
          </p:nvPr>
        </p:nvSpPr>
        <p:spPr/>
        <p:txBody>
          <a:bodyPr>
            <a:normAutofit/>
          </a:bodyPr>
          <a:lstStyle/>
          <a:p>
            <a:r>
              <a:rPr lang="tr-TR" sz="3200" dirty="0" smtClean="0">
                <a:latin typeface="Times New Roman" pitchFamily="18" charset="0"/>
                <a:cs typeface="Times New Roman" pitchFamily="18" charset="0"/>
              </a:rPr>
              <a:t>BORNOVA İLÇE MİLLİ EĞİTİM MÜDÜRLÜĞÜ AR-GE BÖLÜMÜNE,</a:t>
            </a:r>
          </a:p>
          <a:p>
            <a:r>
              <a:rPr lang="tr-TR" sz="3200" dirty="0" smtClean="0">
                <a:latin typeface="Times New Roman" pitchFamily="18" charset="0"/>
                <a:cs typeface="Times New Roman" pitchFamily="18" charset="0"/>
              </a:rPr>
              <a:t>BMC SANAYİ VE TİCARET A.Ş. EĞİTİM MÜDÜRLÜĞÜ ÇALIŞANLARINA,</a:t>
            </a:r>
          </a:p>
          <a:p>
            <a:r>
              <a:rPr lang="tr-TR" sz="3200" dirty="0" smtClean="0">
                <a:latin typeface="Times New Roman" pitchFamily="18" charset="0"/>
                <a:cs typeface="Times New Roman" pitchFamily="18" charset="0"/>
              </a:rPr>
              <a:t>ÇIRAKLARIMIZA VE USTA ÖĞRETİCİLERİMİZE,</a:t>
            </a:r>
          </a:p>
          <a:p>
            <a:pPr>
              <a:buNone/>
            </a:pPr>
            <a:r>
              <a:rPr lang="tr-TR" sz="3200" dirty="0" smtClean="0">
                <a:latin typeface="Times New Roman" pitchFamily="18" charset="0"/>
                <a:cs typeface="Times New Roman" pitchFamily="18" charset="0"/>
              </a:rPr>
              <a:t>                    ÇOK  TEŞEKKÜR EDERİZ.</a:t>
            </a:r>
            <a:endParaRPr lang="tr-TR" sz="3200" dirty="0">
              <a:latin typeface="Times New Roman" pitchFamily="18" charset="0"/>
              <a:cs typeface="Times New Roman" pitchFamily="18" charset="0"/>
            </a:endParaRPr>
          </a:p>
        </p:txBody>
      </p:sp>
      <p:pic>
        <p:nvPicPr>
          <p:cNvPr id="4" name="Kayıtlı Ses">
            <a:hlinkClick r:id="" action="ppaction://media"/>
          </p:cNvPr>
          <p:cNvPicPr>
            <a:picLocks noRot="1" noChangeAspect="1"/>
          </p:cNvPicPr>
          <p:nvPr>
            <a:wavAudioFile r:embed="rId1" name="Kayıtlı Ses"/>
          </p:nvPr>
        </p:nvPicPr>
        <p:blipFill>
          <a:blip r:embed="rId3"/>
          <a:stretch>
            <a:fillRect/>
          </a:stretch>
        </p:blipFill>
        <p:spPr>
          <a:xfrm>
            <a:off x="4419600" y="3276600"/>
            <a:ext cx="304800" cy="304800"/>
          </a:xfrm>
          <a:prstGeom prst="rect">
            <a:avLst/>
          </a:prstGeom>
        </p:spPr>
      </p:pic>
    </p:spTree>
  </p:cSld>
  <p:clrMapOvr>
    <a:masterClrMapping/>
  </p:clrMapOvr>
  <p:transition advClick="0" advTm="20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İçerik Yer Tutucusu"/>
          <p:cNvSpPr>
            <a:spLocks noGrp="1"/>
          </p:cNvSpPr>
          <p:nvPr>
            <p:ph idx="1"/>
          </p:nvPr>
        </p:nvSpPr>
        <p:spPr>
          <a:xfrm>
            <a:off x="285720" y="500042"/>
            <a:ext cx="8229600" cy="5929354"/>
          </a:xfrm>
        </p:spPr>
        <p:txBody>
          <a:bodyPr>
            <a:normAutofit/>
          </a:bodyPr>
          <a:lstStyle/>
          <a:p>
            <a:pPr>
              <a:buNone/>
            </a:pPr>
            <a:r>
              <a:rPr lang="tr-TR" dirty="0" smtClean="0"/>
              <a:t>   </a:t>
            </a:r>
            <a:r>
              <a:rPr lang="tr-TR" sz="2500" dirty="0" smtClean="0"/>
              <a:t>Yapılan toplantılar sonucunda çıraklarla ve usta öğreticilerle 6 hafta 6 oturum uygulanacak bir program oluşturulmasına karar verilmiştir. </a:t>
            </a:r>
          </a:p>
          <a:p>
            <a:pPr>
              <a:buNone/>
            </a:pPr>
            <a:r>
              <a:rPr lang="tr-TR" sz="2500" dirty="0" smtClean="0"/>
              <a:t>	</a:t>
            </a:r>
          </a:p>
          <a:p>
            <a:pPr>
              <a:buNone/>
            </a:pPr>
            <a:r>
              <a:rPr lang="tr-TR" sz="2500" b="1" dirty="0" smtClean="0"/>
              <a:t>	</a:t>
            </a:r>
            <a:endParaRPr lang="tr-TR" sz="2500" dirty="0"/>
          </a:p>
        </p:txBody>
      </p:sp>
      <p:pic>
        <p:nvPicPr>
          <p:cNvPr id="1026" name="Picture 2" descr="E:\foto\Grup 2 en iyi.JPG"/>
          <p:cNvPicPr>
            <a:picLocks noChangeAspect="1" noChangeArrowheads="1"/>
          </p:cNvPicPr>
          <p:nvPr/>
        </p:nvPicPr>
        <p:blipFill>
          <a:blip r:embed="rId3" cstate="print"/>
          <a:srcRect/>
          <a:stretch>
            <a:fillRect/>
          </a:stretch>
        </p:blipFill>
        <p:spPr bwMode="auto">
          <a:xfrm>
            <a:off x="571472" y="1785926"/>
            <a:ext cx="6877050" cy="4559300"/>
          </a:xfrm>
          <a:prstGeom prst="rect">
            <a:avLst/>
          </a:prstGeom>
          <a:noFill/>
        </p:spPr>
      </p:pic>
      <p:pic>
        <p:nvPicPr>
          <p:cNvPr id="5"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7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1" name="Picture 3" descr="E:\foto\Grup 6 iyi.JPG"/>
          <p:cNvPicPr>
            <a:picLocks noGrp="1" noChangeAspect="1" noChangeArrowheads="1"/>
          </p:cNvPicPr>
          <p:nvPr>
            <p:ph idx="1"/>
          </p:nvPr>
        </p:nvPicPr>
        <p:blipFill>
          <a:blip r:embed="rId2" cstate="print"/>
          <a:srcRect/>
          <a:stretch>
            <a:fillRect/>
          </a:stretch>
        </p:blipFill>
        <p:spPr bwMode="auto">
          <a:xfrm>
            <a:off x="3428992" y="214289"/>
            <a:ext cx="4643470" cy="3079181"/>
          </a:xfrm>
          <a:prstGeom prst="rect">
            <a:avLst/>
          </a:prstGeom>
          <a:noFill/>
        </p:spPr>
      </p:pic>
      <p:pic>
        <p:nvPicPr>
          <p:cNvPr id="2054" name="Picture 6" descr="E:\foto\Enise-Serap.JPG"/>
          <p:cNvPicPr>
            <a:picLocks noChangeAspect="1" noChangeArrowheads="1"/>
          </p:cNvPicPr>
          <p:nvPr/>
        </p:nvPicPr>
        <p:blipFill>
          <a:blip r:embed="rId3" cstate="print"/>
          <a:srcRect/>
          <a:stretch>
            <a:fillRect/>
          </a:stretch>
        </p:blipFill>
        <p:spPr bwMode="auto">
          <a:xfrm>
            <a:off x="3079499" y="3357561"/>
            <a:ext cx="4921525" cy="3262839"/>
          </a:xfrm>
          <a:prstGeom prst="rect">
            <a:avLst/>
          </a:prstGeom>
          <a:noFill/>
        </p:spPr>
      </p:pic>
      <p:pic>
        <p:nvPicPr>
          <p:cNvPr id="2055" name="Picture 7" descr="E:\foto\Hadiye.JPG"/>
          <p:cNvPicPr>
            <a:picLocks noChangeAspect="1" noChangeArrowheads="1"/>
          </p:cNvPicPr>
          <p:nvPr/>
        </p:nvPicPr>
        <p:blipFill>
          <a:blip r:embed="rId4" cstate="print"/>
          <a:srcRect/>
          <a:stretch>
            <a:fillRect/>
          </a:stretch>
        </p:blipFill>
        <p:spPr bwMode="auto">
          <a:xfrm>
            <a:off x="285720" y="285728"/>
            <a:ext cx="3143272" cy="2022333"/>
          </a:xfrm>
          <a:prstGeom prst="rect">
            <a:avLst/>
          </a:prstGeom>
          <a:noFill/>
        </p:spPr>
      </p:pic>
      <p:pic>
        <p:nvPicPr>
          <p:cNvPr id="2056" name="Picture 8" descr="E:\foto\Serap 1.JPG"/>
          <p:cNvPicPr>
            <a:picLocks noChangeAspect="1" noChangeArrowheads="1"/>
          </p:cNvPicPr>
          <p:nvPr/>
        </p:nvPicPr>
        <p:blipFill>
          <a:blip r:embed="rId5" cstate="print"/>
          <a:srcRect/>
          <a:stretch>
            <a:fillRect/>
          </a:stretch>
        </p:blipFill>
        <p:spPr bwMode="auto">
          <a:xfrm>
            <a:off x="285720" y="2500306"/>
            <a:ext cx="2714645" cy="1799737"/>
          </a:xfrm>
          <a:prstGeom prst="rect">
            <a:avLst/>
          </a:prstGeom>
          <a:noFill/>
        </p:spPr>
      </p:pic>
      <p:pic>
        <p:nvPicPr>
          <p:cNvPr id="2057" name="Picture 9" descr="E:\foto\Enise 2.JPG"/>
          <p:cNvPicPr>
            <a:picLocks noChangeAspect="1" noChangeArrowheads="1"/>
          </p:cNvPicPr>
          <p:nvPr/>
        </p:nvPicPr>
        <p:blipFill>
          <a:blip r:embed="rId6" cstate="print"/>
          <a:srcRect/>
          <a:stretch>
            <a:fillRect/>
          </a:stretch>
        </p:blipFill>
        <p:spPr bwMode="auto">
          <a:xfrm>
            <a:off x="214282" y="4500570"/>
            <a:ext cx="2801603" cy="1857388"/>
          </a:xfrm>
          <a:prstGeom prst="rect">
            <a:avLst/>
          </a:prstGeom>
          <a:noFill/>
        </p:spPr>
      </p:pic>
    </p:spTree>
  </p:cSld>
  <p:clrMapOvr>
    <a:masterClrMapping/>
  </p:clrMapOvr>
  <p:transition advClick="0" advTm="3000">
    <p:pull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0"/>
            <a:ext cx="7553356" cy="1285860"/>
          </a:xfrm>
        </p:spPr>
        <p:txBody>
          <a:bodyPr>
            <a:normAutofit/>
          </a:bodyPr>
          <a:lstStyle/>
          <a:p>
            <a:pPr algn="ctr"/>
            <a:r>
              <a:rPr lang="tr-TR" sz="2800" dirty="0" err="1" smtClean="0"/>
              <a:t>ÇIraklar</a:t>
            </a:r>
            <a:r>
              <a:rPr lang="tr-TR" sz="2800" dirty="0" smtClean="0"/>
              <a:t> </a:t>
            </a:r>
            <a:r>
              <a:rPr lang="tr-TR" sz="2800" dirty="0" err="1" smtClean="0"/>
              <a:t>İçİn</a:t>
            </a:r>
            <a:r>
              <a:rPr lang="tr-TR" sz="2800" dirty="0" smtClean="0"/>
              <a:t> </a:t>
            </a:r>
            <a:r>
              <a:rPr lang="tr-TR" sz="2800" dirty="0" err="1" smtClean="0"/>
              <a:t>hazIrlanan</a:t>
            </a:r>
            <a:r>
              <a:rPr lang="tr-TR" sz="2800" dirty="0" smtClean="0"/>
              <a:t> </a:t>
            </a:r>
            <a:r>
              <a:rPr lang="tr-TR" sz="2800" dirty="0" err="1" smtClean="0"/>
              <a:t>oturumlarIN</a:t>
            </a:r>
            <a:r>
              <a:rPr lang="tr-TR" sz="2800" dirty="0" smtClean="0"/>
              <a:t> KONU </a:t>
            </a:r>
            <a:r>
              <a:rPr lang="tr-TR" sz="2800" dirty="0" err="1" smtClean="0"/>
              <a:t>başlIklarI</a:t>
            </a:r>
            <a:r>
              <a:rPr lang="tr-TR" sz="2800" dirty="0" smtClean="0"/>
              <a:t> </a:t>
            </a:r>
            <a:r>
              <a:rPr lang="tr-TR" sz="2800" dirty="0" err="1" smtClean="0"/>
              <a:t>sIrasIyla</a:t>
            </a:r>
            <a:r>
              <a:rPr lang="tr-TR" sz="2800" dirty="0" smtClean="0"/>
              <a:t> </a:t>
            </a:r>
            <a:r>
              <a:rPr lang="tr-TR" sz="2800" dirty="0" err="1" smtClean="0"/>
              <a:t>şunlardIr</a:t>
            </a:r>
            <a:r>
              <a:rPr lang="tr-TR" sz="2800" dirty="0" smtClean="0"/>
              <a:t>:</a:t>
            </a:r>
          </a:p>
        </p:txBody>
      </p:sp>
      <p:pic>
        <p:nvPicPr>
          <p:cNvPr id="5" name="Picture 2" descr="C:\Documents and Settings\Xp\Desktop\İLETİŞİM USTA.jpg"/>
          <p:cNvPicPr>
            <a:picLocks noGrp="1" noChangeAspect="1" noChangeArrowheads="1"/>
          </p:cNvPicPr>
          <p:nvPr>
            <p:ph idx="1"/>
          </p:nvPr>
        </p:nvPicPr>
        <p:blipFill>
          <a:blip r:embed="rId4"/>
          <a:srcRect/>
          <a:stretch>
            <a:fillRect/>
          </a:stretch>
        </p:blipFill>
        <p:spPr bwMode="auto">
          <a:xfrm>
            <a:off x="1000100" y="1643050"/>
            <a:ext cx="2026227" cy="1285884"/>
          </a:xfrm>
          <a:prstGeom prst="rect">
            <a:avLst/>
          </a:prstGeom>
          <a:noFill/>
        </p:spPr>
      </p:pic>
      <p:pic>
        <p:nvPicPr>
          <p:cNvPr id="6" name="Picture 2" descr="C:\Documents and Settings\Xp\Desktop\ÖFKE KONTROLÜ.jpg"/>
          <p:cNvPicPr>
            <a:picLocks noChangeAspect="1" noChangeArrowheads="1"/>
          </p:cNvPicPr>
          <p:nvPr/>
        </p:nvPicPr>
        <p:blipFill>
          <a:blip r:embed="rId5"/>
          <a:srcRect/>
          <a:stretch>
            <a:fillRect/>
          </a:stretch>
        </p:blipFill>
        <p:spPr bwMode="auto">
          <a:xfrm>
            <a:off x="4786315" y="1357299"/>
            <a:ext cx="1928826" cy="1428760"/>
          </a:xfrm>
          <a:prstGeom prst="rect">
            <a:avLst/>
          </a:prstGeom>
          <a:noFill/>
        </p:spPr>
      </p:pic>
      <p:pic>
        <p:nvPicPr>
          <p:cNvPr id="7" name="Picture 2" descr="C:\Documents and Settings\Xp\Desktop\OLUMLU DÜŞÜNME.jpg"/>
          <p:cNvPicPr>
            <a:picLocks noChangeAspect="1" noChangeArrowheads="1"/>
          </p:cNvPicPr>
          <p:nvPr/>
        </p:nvPicPr>
        <p:blipFill>
          <a:blip r:embed="rId6"/>
          <a:srcRect/>
          <a:stretch>
            <a:fillRect/>
          </a:stretch>
        </p:blipFill>
        <p:spPr bwMode="auto">
          <a:xfrm>
            <a:off x="3071802" y="1857364"/>
            <a:ext cx="1922128" cy="1500198"/>
          </a:xfrm>
          <a:prstGeom prst="rect">
            <a:avLst/>
          </a:prstGeom>
          <a:noFill/>
        </p:spPr>
      </p:pic>
      <p:pic>
        <p:nvPicPr>
          <p:cNvPr id="8" name="Picture 2" descr="C:\Documents and Settings\Xp\Desktop\OLUMLU BENLİK ALGISI.jpg"/>
          <p:cNvPicPr>
            <a:picLocks noChangeAspect="1" noChangeArrowheads="1"/>
          </p:cNvPicPr>
          <p:nvPr/>
        </p:nvPicPr>
        <p:blipFill>
          <a:blip r:embed="rId7"/>
          <a:srcRect/>
          <a:stretch>
            <a:fillRect/>
          </a:stretch>
        </p:blipFill>
        <p:spPr bwMode="auto">
          <a:xfrm>
            <a:off x="4500562" y="4929198"/>
            <a:ext cx="2571768" cy="1678417"/>
          </a:xfrm>
          <a:prstGeom prst="rect">
            <a:avLst/>
          </a:prstGeom>
          <a:noFill/>
        </p:spPr>
      </p:pic>
      <p:pic>
        <p:nvPicPr>
          <p:cNvPr id="9" name="Picture 2" descr="C:\Documents and Settings\Xp\Desktop\KİŞİSEL SINIRLAR1.jpg"/>
          <p:cNvPicPr>
            <a:picLocks noChangeAspect="1" noChangeArrowheads="1"/>
          </p:cNvPicPr>
          <p:nvPr/>
        </p:nvPicPr>
        <p:blipFill>
          <a:blip r:embed="rId8"/>
          <a:srcRect/>
          <a:stretch>
            <a:fillRect/>
          </a:stretch>
        </p:blipFill>
        <p:spPr bwMode="auto">
          <a:xfrm>
            <a:off x="0" y="4286256"/>
            <a:ext cx="1957389" cy="2164863"/>
          </a:xfrm>
          <a:prstGeom prst="rect">
            <a:avLst/>
          </a:prstGeom>
          <a:noFill/>
        </p:spPr>
      </p:pic>
      <p:pic>
        <p:nvPicPr>
          <p:cNvPr id="10" name="Picture 2" descr="C:\Documents and Settings\Xp\Desktop\KİŞİSEL SINIRLAR.jpg"/>
          <p:cNvPicPr>
            <a:picLocks noChangeAspect="1" noChangeArrowheads="1"/>
          </p:cNvPicPr>
          <p:nvPr/>
        </p:nvPicPr>
        <p:blipFill>
          <a:blip r:embed="rId9"/>
          <a:srcRect/>
          <a:stretch>
            <a:fillRect/>
          </a:stretch>
        </p:blipFill>
        <p:spPr bwMode="auto">
          <a:xfrm>
            <a:off x="5357818" y="2857496"/>
            <a:ext cx="2214578" cy="1832754"/>
          </a:xfrm>
          <a:prstGeom prst="rect">
            <a:avLst/>
          </a:prstGeom>
          <a:noFill/>
        </p:spPr>
      </p:pic>
      <p:pic>
        <p:nvPicPr>
          <p:cNvPr id="11" name="Picture 3" descr="C:\Documents and Settings\Xp\Desktop\GELECEĞİ PLANLAMA1.jpg"/>
          <p:cNvPicPr>
            <a:picLocks noChangeAspect="1" noChangeArrowheads="1"/>
          </p:cNvPicPr>
          <p:nvPr/>
        </p:nvPicPr>
        <p:blipFill>
          <a:blip r:embed="rId10"/>
          <a:srcRect/>
          <a:stretch>
            <a:fillRect/>
          </a:stretch>
        </p:blipFill>
        <p:spPr bwMode="auto">
          <a:xfrm>
            <a:off x="2571736" y="4214818"/>
            <a:ext cx="1857388" cy="1990059"/>
          </a:xfrm>
          <a:prstGeom prst="rect">
            <a:avLst/>
          </a:prstGeom>
          <a:noFill/>
        </p:spPr>
      </p:pic>
      <p:pic>
        <p:nvPicPr>
          <p:cNvPr id="12" name="Picture 2" descr="C:\Documents and Settings\Xp\Desktop\GELECEĞİ PLANLAMA.jpg"/>
          <p:cNvPicPr>
            <a:picLocks noChangeAspect="1" noChangeArrowheads="1"/>
          </p:cNvPicPr>
          <p:nvPr/>
        </p:nvPicPr>
        <p:blipFill>
          <a:blip r:embed="rId11"/>
          <a:srcRect/>
          <a:stretch>
            <a:fillRect/>
          </a:stretch>
        </p:blipFill>
        <p:spPr bwMode="auto">
          <a:xfrm rot="871388">
            <a:off x="921014" y="2916743"/>
            <a:ext cx="2357454" cy="1378888"/>
          </a:xfrm>
          <a:prstGeom prst="rect">
            <a:avLst/>
          </a:prstGeom>
          <a:noFill/>
        </p:spPr>
      </p:pic>
      <p:pic>
        <p:nvPicPr>
          <p:cNvPr id="13" name="Kayıtlı Ses">
            <a:hlinkClick r:id="" action="ppaction://media"/>
          </p:cNvPr>
          <p:cNvPicPr>
            <a:picLocks noRot="1" noChangeAspect="1"/>
          </p:cNvPicPr>
          <p:nvPr>
            <a:wavAudioFile r:embed="rId1" name="Kayıtlı Ses"/>
          </p:nvPr>
        </p:nvPicPr>
        <p:blipFill>
          <a:blip r:embed="rId12"/>
          <a:stretch>
            <a:fillRect/>
          </a:stretch>
        </p:blipFill>
        <p:spPr>
          <a:xfrm>
            <a:off x="357158" y="6553200"/>
            <a:ext cx="304800" cy="304800"/>
          </a:xfrm>
          <a:prstGeom prst="rect">
            <a:avLst/>
          </a:prstGeom>
        </p:spPr>
      </p:pic>
      <p:pic>
        <p:nvPicPr>
          <p:cNvPr id="14" name="Kayıtlı Ses">
            <a:hlinkClick r:id="" action="ppaction://media"/>
          </p:cNvPr>
          <p:cNvPicPr>
            <a:picLocks noRot="1" noChangeAspect="1"/>
          </p:cNvPicPr>
          <p:nvPr>
            <a:wavAudioFile r:embed="rId2" name="Kayıtlı Ses"/>
          </p:nvPr>
        </p:nvPicPr>
        <p:blipFill>
          <a:blip r:embed="rId13"/>
          <a:stretch>
            <a:fillRect/>
          </a:stretch>
        </p:blipFill>
        <p:spPr>
          <a:xfrm>
            <a:off x="428596" y="6072206"/>
            <a:ext cx="214314" cy="214314"/>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98" fill="hold"/>
                                        <p:tgtEl>
                                          <p:spTgt spid="13"/>
                                        </p:tgtEl>
                                      </p:cBhvr>
                                    </p:cmd>
                                  </p:childTnLst>
                                </p:cTn>
                              </p:par>
                            </p:childTnLst>
                          </p:cTn>
                        </p:par>
                      </p:childTnLst>
                    </p:cTn>
                  </p:par>
                </p:childTnLst>
              </p:cTn>
              <p:nextCondLst>
                <p:cond evt="onClick" delay="0">
                  <p:tgtEl>
                    <p:spTgt spid="13"/>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85852" y="285728"/>
            <a:ext cx="6481786" cy="1251572"/>
          </a:xfrm>
        </p:spPr>
        <p:txBody>
          <a:bodyPr/>
          <a:lstStyle/>
          <a:p>
            <a:pPr algn="ctr"/>
            <a:r>
              <a:rPr lang="tr-TR" dirty="0" smtClean="0"/>
              <a:t>1.OTURUM: DUYGULAR</a:t>
            </a:r>
            <a:endParaRPr lang="tr-TR" dirty="0"/>
          </a:p>
        </p:txBody>
      </p:sp>
      <p:pic>
        <p:nvPicPr>
          <p:cNvPr id="5" name="Picture 2" descr="C:\Documents and Settings\Xp\Desktop\İLETİŞİM USTA.jpg"/>
          <p:cNvPicPr>
            <a:picLocks noGrp="1" noChangeAspect="1" noChangeArrowheads="1"/>
          </p:cNvPicPr>
          <p:nvPr>
            <p:ph idx="1"/>
          </p:nvPr>
        </p:nvPicPr>
        <p:blipFill>
          <a:blip r:embed="rId3"/>
          <a:srcRect/>
          <a:stretch>
            <a:fillRect/>
          </a:stretch>
        </p:blipFill>
        <p:spPr bwMode="auto">
          <a:xfrm>
            <a:off x="1428728" y="2285992"/>
            <a:ext cx="5500726" cy="3500462"/>
          </a:xfrm>
          <a:prstGeom prst="rect">
            <a:avLst/>
          </a:prstGeom>
          <a:noFill/>
        </p:spPr>
      </p:pic>
      <p:pic>
        <p:nvPicPr>
          <p:cNvPr id="4" name="Kayıtlı Ses">
            <a:hlinkClick r:id="" action="ppaction://media"/>
          </p:cNvPr>
          <p:cNvPicPr>
            <a:picLocks noRot="1" noChangeAspect="1"/>
          </p:cNvPicPr>
          <p:nvPr>
            <a:wavAudioFile r:embed="rId1" name="Kayıtlı Ses"/>
          </p:nvPr>
        </p:nvPicPr>
        <p:blipFill>
          <a:blip r:embed="rId4"/>
          <a:stretch>
            <a:fillRect/>
          </a:stretch>
        </p:blipFill>
        <p:spPr>
          <a:xfrm>
            <a:off x="4419600" y="3276600"/>
            <a:ext cx="304800" cy="304800"/>
          </a:xfrm>
          <a:prstGeom prst="rect">
            <a:avLst/>
          </a:prstGeom>
        </p:spPr>
      </p:pic>
    </p:spTree>
  </p:cSld>
  <p:clrMapOvr>
    <a:masterClrMapping/>
  </p:clrMapOvr>
  <p:transition advClick="0" advTm="3000">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engin">
  <a:themeElements>
    <a:clrScheme name="Zengin">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Zengin">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Zengin">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1258</TotalTime>
  <Words>341</Words>
  <Application>Microsoft Office PowerPoint</Application>
  <PresentationFormat>Ekran Gösterisi (4:3)</PresentationFormat>
  <Paragraphs>50</Paragraphs>
  <Slides>52</Slides>
  <Notes>0</Notes>
  <HiddenSlides>0</HiddenSlides>
  <MMClips>25</MMClips>
  <ScaleCrop>false</ScaleCrop>
  <HeadingPairs>
    <vt:vector size="4" baseType="variant">
      <vt:variant>
        <vt:lpstr>Tema</vt:lpstr>
      </vt:variant>
      <vt:variant>
        <vt:i4>1</vt:i4>
      </vt:variant>
      <vt:variant>
        <vt:lpstr>Slayt Başlıkları</vt:lpstr>
      </vt:variant>
      <vt:variant>
        <vt:i4>52</vt:i4>
      </vt:variant>
    </vt:vector>
  </HeadingPairs>
  <TitlesOfParts>
    <vt:vector size="53" baseType="lpstr">
      <vt:lpstr>Zengin</vt:lpstr>
      <vt:lpstr>                                                                                                                                                                                                                                                                                                                                                                                                               BORNOVA REHBERLİK VE ARAŞTIRMA MERKEZİ </vt:lpstr>
      <vt:lpstr>çalIşmamIZ;</vt:lpstr>
      <vt:lpstr>Slayt 3</vt:lpstr>
      <vt:lpstr>MİSYONUmuz ve vİzyonumuz: </vt:lpstr>
      <vt:lpstr>  hedeflerİmİz:</vt:lpstr>
      <vt:lpstr>Slayt 6</vt:lpstr>
      <vt:lpstr>Slayt 7</vt:lpstr>
      <vt:lpstr>ÇIraklar İçİn hazIrlanan oturumlarIN KONU başlIklarI sIrasIyla şunlardIr:</vt:lpstr>
      <vt:lpstr>1.OTURUM: DUYGULAR</vt:lpstr>
      <vt:lpstr>2.OTURUM:ÖFKE YÖNETİMİ</vt:lpstr>
      <vt:lpstr>3.OTURUM:DÜŞÜNCELERİMİZ VE OLUMLU DÜŞÜNMENİN GÜCÜ</vt:lpstr>
      <vt:lpstr>4.OTURUM:OLUMLU BENLİK ALGISI</vt:lpstr>
      <vt:lpstr>5.OTURUM:KİŞİSEL SINIRLARIMIZ-HAYIR DİYEBİLMEK-GÖRGÜ KURALLARI</vt:lpstr>
      <vt:lpstr>6.OTURUM:GELECEĞİ PLANLAMA</vt:lpstr>
      <vt:lpstr>Usta öğretİcİler İçİn hazIrlanan oturumLARIN KONU başlIklarI sIrasIyla şunlardIr:</vt:lpstr>
      <vt:lpstr>1.OTURUM:İLETİŞİM KURMAK</vt:lpstr>
      <vt:lpstr>2.oturum:İletİşİm engellerİ</vt:lpstr>
      <vt:lpstr>3.oturum:duygularI TANIMA VE FARK ETME</vt:lpstr>
      <vt:lpstr>4.OTURUM:EMPATİ VE ETKİN DİNLEME</vt:lpstr>
      <vt:lpstr>5.OTURUM:BEN DİLİ</vt:lpstr>
      <vt:lpstr>6.OTURUM:ÇATIŞMALARI ÇÖZMEK İÇİN KAYBEDEN YOK YÖNTEMİ </vt:lpstr>
      <vt:lpstr>YAPILAN ÇALIŞMALARDAN  GÖRSEL ÖRNEKLER</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ELDE EDİLEN SONUÇLAR:</vt:lpstr>
      <vt:lpstr>KATKI VE DESTEKLERİNDEN DOLAYI;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İZMİR VALİLİĞİ                                                                                                                                  İL MİLLİ EĞİTİM MÜDÜRLÜĞÜ                                                                                                         BORNOVA REHBERLİK VE ARAŞTIRMA MERKEZİ </dc:title>
  <cp:lastModifiedBy>WINDOWS</cp:lastModifiedBy>
  <cp:revision>188</cp:revision>
  <dcterms:modified xsi:type="dcterms:W3CDTF">2012-03-13T08:51:23Z</dcterms:modified>
</cp:coreProperties>
</file>